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Nunito"/>
      <p:regular r:id="rId29"/>
      <p:bold r:id="rId30"/>
      <p:italic r:id="rId31"/>
      <p:boldItalic r:id="rId32"/>
    </p:embeddedFont>
    <p:embeddedFont>
      <p:font typeface="Maven Pro"/>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MavenPro-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MavenPr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this project, we as a team set out to define how certain variables possibly affect stock price positively or negatively focusing on the time period of the pandemic. Certain sentiment factors placed on media articles were identified using financial dictionaries and context was used to determine possible volatility in addition to other features such as Beta, VIX, Closing Price and Volume. After identifying these factors and scores, new class frames were created to run consecutively with created models to produce a result as accurate as possible with the help of a bot. Companies that we used for our research were Exxon (XOM) , American Airlines (AAL) , Zoom (ZM) , Apple (AAPL) , Bitcoin (BTC) , and Pfizer (PFE).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666e519a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666e519a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666e519a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b666e519a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af7d5dd0c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af7d5dd0c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deep learning, a convolutional neural network is a class of deep neural networks, most commonly applied to analyzing visual imagery. They are also known as shift invariant or space invariant artificial neural networks, based on their shared-weights architecture and translation invariance characteristics. We repurposed it to multivarious signal to get readable result in order to incorporate the information from all features and identifies the feature significant to predict the price for next day.</a:t>
            </a:r>
            <a:endParaRPr/>
          </a:p>
          <a:p>
            <a:pPr indent="-304800" lvl="0" marL="457200" rtl="0" algn="l">
              <a:spcBef>
                <a:spcPts val="0"/>
              </a:spcBef>
              <a:spcAft>
                <a:spcPts val="0"/>
              </a:spcAft>
              <a:buClr>
                <a:srgbClr val="24292E"/>
              </a:buClr>
              <a:buSzPts val="1200"/>
              <a:buChar char="-"/>
            </a:pPr>
            <a:r>
              <a:rPr lang="en" sz="1200">
                <a:solidFill>
                  <a:srgbClr val="24292E"/>
                </a:solidFill>
                <a:highlight>
                  <a:srgbClr val="FFFFFF"/>
                </a:highlight>
              </a:rPr>
              <a:t> Loughran-McDonald Master Dictionary to compute sentiments scores. The </a:t>
            </a:r>
            <a:r>
              <a:rPr lang="en" sz="1200">
                <a:solidFill>
                  <a:srgbClr val="24292E"/>
                </a:solidFill>
                <a:highlight>
                  <a:srgbClr val="FFFFFF"/>
                </a:highlight>
              </a:rPr>
              <a:t>dictionary</a:t>
            </a:r>
            <a:r>
              <a:rPr lang="en" sz="1200">
                <a:solidFill>
                  <a:srgbClr val="24292E"/>
                </a:solidFill>
                <a:highlight>
                  <a:srgbClr val="FFFFFF"/>
                </a:highlight>
              </a:rPr>
              <a:t> was design for the usage of specific </a:t>
            </a:r>
            <a:r>
              <a:rPr lang="en" sz="1200">
                <a:solidFill>
                  <a:srgbClr val="24292E"/>
                </a:solidFill>
                <a:highlight>
                  <a:srgbClr val="FFFFFF"/>
                </a:highlight>
              </a:rPr>
              <a:t>stop words</a:t>
            </a:r>
            <a:r>
              <a:rPr lang="en" sz="1200">
                <a:solidFill>
                  <a:srgbClr val="24292E"/>
                </a:solidFill>
                <a:highlight>
                  <a:srgbClr val="FFFFFF"/>
                </a:highlight>
              </a:rPr>
              <a:t> when creating financial models. </a:t>
            </a:r>
            <a:endParaRPr sz="1200">
              <a:solidFill>
                <a:srgbClr val="24292E"/>
              </a:solidFill>
              <a:highlight>
                <a:srgbClr val="FFFFFF"/>
              </a:highlight>
            </a:endParaRPr>
          </a:p>
          <a:p>
            <a:pPr indent="-304800" lvl="0" marL="457200" rtl="0" algn="l">
              <a:lnSpc>
                <a:spcPct val="115000"/>
              </a:lnSpc>
              <a:spcBef>
                <a:spcPts val="0"/>
              </a:spcBef>
              <a:spcAft>
                <a:spcPts val="0"/>
              </a:spcAft>
              <a:buSzPts val="1200"/>
              <a:buChar char="-"/>
            </a:pPr>
            <a:r>
              <a:rPr b="1" lang="en" sz="1500">
                <a:latin typeface="Maven Pro"/>
                <a:ea typeface="Maven Pro"/>
                <a:cs typeface="Maven Pro"/>
                <a:sym typeface="Maven Pro"/>
              </a:rPr>
              <a:t>EX: </a:t>
            </a:r>
            <a:r>
              <a:rPr b="1" lang="en" sz="1050">
                <a:latin typeface="Maven Pro"/>
                <a:ea typeface="Maven Pro"/>
                <a:cs typeface="Maven Pro"/>
                <a:sym typeface="Maven Pro"/>
              </a:rPr>
              <a:t> correlation is used for object/feature detection and recognition. But, the input image(being our data) should be pre-processed</a:t>
            </a:r>
            <a:endParaRPr sz="1200">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b666e519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b666e519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8F8F8"/>
                </a:highlight>
              </a:rPr>
              <a:t>the Conv2D Neural Networking. These are results for Apple without including sentiment. GoogleNews API is deprecated, so I had to make additional modifications for its intricacies.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666e519a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666e519a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b666e519a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b666e519a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666e519a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666e519a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666e519a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666e519a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b666e519a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b666e519a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b666e519a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b666e519a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f7d5dd0c7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f7d5dd0c7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Trade Bot Advisor is an interactive tool used to communicate with an End User to compile, quickly analyze, and determine the best approach a User should take when deciding which particular stock is better than another. This Bot uses data from its features (VIX, Sentiment scores)and makes the best hypothesis using the input of past and current data to make a trading model.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f7d5dd0c7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f7d5dd0c7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f7d5dd0c7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f7d5dd0c7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4292E"/>
                </a:solidFill>
                <a:highlight>
                  <a:srgbClr val="FFFFFF"/>
                </a:highlight>
              </a:rPr>
              <a:t>what are your findings of the news media's contribution in the stock market volatility over past three-four years?</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We used several features and academic research to figure out that media plays crucial role in market volatility. We redefine sentiments and </a:t>
            </a:r>
            <a:r>
              <a:rPr lang="en" sz="1200">
                <a:solidFill>
                  <a:srgbClr val="24292E"/>
                </a:solidFill>
                <a:highlight>
                  <a:srgbClr val="FFFFFF"/>
                </a:highlight>
              </a:rPr>
              <a:t>multivariates</a:t>
            </a:r>
            <a:r>
              <a:rPr lang="en" sz="1200">
                <a:solidFill>
                  <a:srgbClr val="24292E"/>
                </a:solidFill>
                <a:highlight>
                  <a:srgbClr val="FFFFFF"/>
                </a:highlight>
              </a:rPr>
              <a:t> to </a:t>
            </a:r>
            <a:r>
              <a:rPr lang="en" sz="1200">
                <a:solidFill>
                  <a:srgbClr val="24292E"/>
                </a:solidFill>
                <a:highlight>
                  <a:srgbClr val="FFFFFF"/>
                </a:highlight>
              </a:rPr>
              <a:t>extract</a:t>
            </a:r>
            <a:r>
              <a:rPr lang="en" sz="1200">
                <a:solidFill>
                  <a:srgbClr val="24292E"/>
                </a:solidFill>
                <a:highlight>
                  <a:srgbClr val="FFFFFF"/>
                </a:highlight>
              </a:rPr>
              <a:t> data from news articles to see the affect on future prices of stocks.</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 sz="1200">
                <a:solidFill>
                  <a:srgbClr val="24292E"/>
                </a:solidFill>
                <a:highlight>
                  <a:srgbClr val="FFFFFF"/>
                </a:highlight>
              </a:rPr>
              <a:t>● Is this a supervised or unsupervised learning task? what are data features and what is the target variable? If unsupervised, what are the data features and what do we hope to find?</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 This is a supervised learning task since the data is provided with target variable is next day's price . Data features include </a:t>
            </a:r>
            <a:r>
              <a:rPr lang="en" sz="1200">
                <a:solidFill>
                  <a:srgbClr val="24292E"/>
                </a:solidFill>
                <a:highlight>
                  <a:srgbClr val="FFFFFF"/>
                </a:highlight>
              </a:rPr>
              <a:t>parameters</a:t>
            </a:r>
            <a:r>
              <a:rPr lang="en" sz="1200">
                <a:solidFill>
                  <a:srgbClr val="24292E"/>
                </a:solidFill>
                <a:highlight>
                  <a:srgbClr val="FFFFFF"/>
                </a:highlight>
              </a:rPr>
              <a:t>, prices,VIX, Sentiment, </a:t>
            </a:r>
            <a:r>
              <a:rPr lang="en" sz="1200">
                <a:solidFill>
                  <a:srgbClr val="24292E"/>
                </a:solidFill>
                <a:highlight>
                  <a:srgbClr val="FFFFFF"/>
                </a:highlight>
              </a:rPr>
              <a:t>Closing Price</a:t>
            </a:r>
            <a:r>
              <a:rPr lang="en" sz="1200">
                <a:solidFill>
                  <a:srgbClr val="24292E"/>
                </a:solidFill>
                <a:highlight>
                  <a:srgbClr val="FFFFFF"/>
                </a:highlight>
              </a:rPr>
              <a:t> and Volume.</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 sz="1200">
                <a:solidFill>
                  <a:srgbClr val="24292E"/>
                </a:solidFill>
                <a:highlight>
                  <a:srgbClr val="FFFFFF"/>
                </a:highlight>
              </a:rPr>
              <a:t>● How did the Machine learning played role in it?</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 sz="1200">
                <a:solidFill>
                  <a:srgbClr val="24292E"/>
                </a:solidFill>
                <a:highlight>
                  <a:srgbClr val="FFFFFF"/>
                </a:highlight>
              </a:rPr>
              <a:t> In deep learning, a convolutional neural network is a class of deep neural networks, most commonly applied to analyzing visual imagery. They are also known as shift invariant or space invariant artificial neural networks, based on their shared-weights architecture and translation invariance characteristics. We repurposed it to multivarious signal to get readable result in order to incorporate the information from all features and identifies the feature significant to predict the price for next day.</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150">
                <a:solidFill>
                  <a:srgbClr val="1D1C1D"/>
                </a:solidFill>
                <a:highlight>
                  <a:srgbClr val="F8F8F8"/>
                </a:highlight>
              </a:rPr>
              <a:t>which specific stock most affected by news media by what event?</a:t>
            </a:r>
            <a:endParaRPr sz="1150">
              <a:solidFill>
                <a:srgbClr val="1D1C1D"/>
              </a:solidFill>
              <a:highlight>
                <a:srgbClr val="F8F8F8"/>
              </a:highlight>
            </a:endParaRPr>
          </a:p>
          <a:p>
            <a:pPr indent="-301625" lvl="0" marL="457200" rtl="0" algn="l">
              <a:lnSpc>
                <a:spcPct val="115000"/>
              </a:lnSpc>
              <a:spcBef>
                <a:spcPts val="0"/>
              </a:spcBef>
              <a:spcAft>
                <a:spcPts val="0"/>
              </a:spcAft>
              <a:buClr>
                <a:srgbClr val="1D1C1D"/>
              </a:buClr>
              <a:buSzPts val="1150"/>
              <a:buChar char="●"/>
            </a:pPr>
            <a:r>
              <a:rPr lang="en" sz="1150">
                <a:solidFill>
                  <a:srgbClr val="FF0000"/>
                </a:solidFill>
                <a:highlight>
                  <a:srgbClr val="F8F8F8"/>
                </a:highlight>
              </a:rPr>
              <a:t>According to Forbes, </a:t>
            </a:r>
            <a:r>
              <a:rPr lang="en" sz="1150">
                <a:solidFill>
                  <a:srgbClr val="1D1C1D"/>
                </a:solidFill>
                <a:highlight>
                  <a:srgbClr val="F8F8F8"/>
                </a:highlight>
              </a:rPr>
              <a:t>Zoom was doing well during the Covid-19 events until August 2020 because </a:t>
            </a:r>
            <a:r>
              <a:rPr lang="en" sz="1350">
                <a:solidFill>
                  <a:srgbClr val="333333"/>
                </a:solidFill>
                <a:highlight>
                  <a:srgbClr val="FCFCFC"/>
                </a:highlight>
              </a:rPr>
              <a:t>of a potential vaccine, if effective and if widely distributed, implies that Zoom’s growth and user base could slow. If more people return to in-person work or if social distancing rules are eased, or both, fewer people could use Zoom. While a 20% stock price drop is relatively small against the backdrop of year-to-date performance, it could be a sign of further downward pressure on Zoom’s share price if the vaccine receives regulatory and marketing approval.</a:t>
            </a:r>
            <a:endParaRPr sz="1150">
              <a:solidFill>
                <a:srgbClr val="1D1C1D"/>
              </a:solidFill>
              <a:highlight>
                <a:srgbClr val="F8F8F8"/>
              </a:highlight>
            </a:endParaRPr>
          </a:p>
          <a:p>
            <a:pPr indent="-546100" lvl="0" marL="457200" rtl="0" algn="l">
              <a:lnSpc>
                <a:spcPct val="115000"/>
              </a:lnSpc>
              <a:spcBef>
                <a:spcPts val="0"/>
              </a:spcBef>
              <a:spcAft>
                <a:spcPts val="0"/>
              </a:spcAft>
              <a:buClr>
                <a:schemeClr val="lt1"/>
              </a:buClr>
              <a:buSzPts val="5000"/>
              <a:buFont typeface="Maven Pro"/>
              <a:buChar char="●"/>
            </a:pPr>
            <a:r>
              <a:rPr b="1" lang="en" sz="5000">
                <a:solidFill>
                  <a:schemeClr val="lt1"/>
                </a:solidFill>
                <a:latin typeface="Maven Pro"/>
                <a:ea typeface="Maven Pro"/>
                <a:cs typeface="Maven Pro"/>
                <a:sym typeface="Maven Pro"/>
              </a:rPr>
              <a:t>Zoom was doing well during Covid-19 events till  On Oct. 20th 2020 Zoom crashed tremendously .    </a:t>
            </a:r>
            <a:endParaRPr b="1" sz="5000">
              <a:solidFill>
                <a:schemeClr val="lt1"/>
              </a:solidFill>
              <a:latin typeface="Maven Pro"/>
              <a:ea typeface="Maven Pro"/>
              <a:cs typeface="Maven Pro"/>
              <a:sym typeface="Maven Pro"/>
            </a:endParaRPr>
          </a:p>
          <a:p>
            <a:pPr indent="-301625" lvl="0" marL="457200" rtl="0" algn="l">
              <a:lnSpc>
                <a:spcPct val="115000"/>
              </a:lnSpc>
              <a:spcBef>
                <a:spcPts val="0"/>
              </a:spcBef>
              <a:spcAft>
                <a:spcPts val="0"/>
              </a:spcAft>
              <a:buClr>
                <a:srgbClr val="1D1C1D"/>
              </a:buClr>
              <a:buSzPts val="1150"/>
              <a:buChar char="●"/>
            </a:pPr>
            <a:r>
              <a:t/>
            </a:r>
            <a:endParaRPr sz="1150">
              <a:solidFill>
                <a:srgbClr val="1D1C1D"/>
              </a:solidFill>
              <a:highlight>
                <a:srgbClr val="F8F8F8"/>
              </a:highlight>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b65e34901d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b65e34901d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Nunito"/>
                <a:ea typeface="Nunito"/>
                <a:cs typeface="Nunito"/>
                <a:sym typeface="Nunito"/>
              </a:rPr>
              <a:t>We began the project with an exciting idea to have an animated AI personnel (and we named it the </a:t>
            </a:r>
            <a:r>
              <a:rPr b="1" i="1" lang="en" sz="2000">
                <a:solidFill>
                  <a:schemeClr val="dk1"/>
                </a:solidFill>
                <a:latin typeface="Nunito"/>
                <a:ea typeface="Nunito"/>
                <a:cs typeface="Nunito"/>
                <a:sym typeface="Nunito"/>
              </a:rPr>
              <a:t>Trader Bot Advisor</a:t>
            </a:r>
            <a:r>
              <a:rPr lang="en" sz="2000">
                <a:solidFill>
                  <a:schemeClr val="dk1"/>
                </a:solidFill>
                <a:latin typeface="Nunito"/>
                <a:ea typeface="Nunito"/>
                <a:cs typeface="Nunito"/>
                <a:sym typeface="Nunito"/>
              </a:rPr>
              <a:t>) to provide stock advice (such as buy or sell options) to the user.  We launched a thorough search for a program that would meet our expectations and needs for the project.  But to no avail, out attempts were unsuccessful due to time constraint and incompatible programs.</a:t>
            </a:r>
            <a:endParaRPr sz="2000">
              <a:solidFill>
                <a:schemeClr val="dk1"/>
              </a:solidFill>
              <a:latin typeface="Nunito"/>
              <a:ea typeface="Nunito"/>
              <a:cs typeface="Nunito"/>
              <a:sym typeface="Nunito"/>
            </a:endParaRPr>
          </a:p>
          <a:p>
            <a:pPr indent="0" lvl="0" marL="0" rtl="0" algn="l">
              <a:lnSpc>
                <a:spcPct val="115000"/>
              </a:lnSpc>
              <a:spcBef>
                <a:spcPts val="1200"/>
              </a:spcBef>
              <a:spcAft>
                <a:spcPts val="1200"/>
              </a:spcAft>
              <a:buClr>
                <a:schemeClr val="dk1"/>
              </a:buClr>
              <a:buSzPts val="1100"/>
              <a:buFont typeface="Arial"/>
              <a:buNone/>
            </a:pPr>
            <a:r>
              <a:rPr lang="en" sz="2000">
                <a:solidFill>
                  <a:schemeClr val="dk1"/>
                </a:solidFill>
                <a:latin typeface="Nunito"/>
                <a:ea typeface="Nunito"/>
                <a:cs typeface="Nunito"/>
                <a:sym typeface="Nunito"/>
              </a:rPr>
              <a:t>The Trader Bot Advisor became real to us especially after discovering botlibre.com and realizing the possibilities of creating one for the project. However, the idea became just that ...an idea because the migration process was not compatible with jupyter notebook application.  And to add to that disappointment, the AWS bot service could not handle all the data.  There was just simply too many errors.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f7d5dd0c7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f7d5dd0c7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f7d5dd0c7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f7d5dd0c7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bot utilizes various features through the use of customized class to gather information (StockScrub) focusing on sentiment scores than also analyizing the VIX indicator, stock price, Volume and the betta indicator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65e34901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65e34901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image shows how sentiment analysis is normally used in analyzing stocks and how positive and negative context can have and the influence certain information can have on an acquisition.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af7d5dd0c7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af7d5dd0c7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Efforts were exhausted in the retrieval process of information from several APIs due to policy indifferences.</a:t>
            </a:r>
            <a:endParaRPr>
              <a:solidFill>
                <a:schemeClr val="dk1"/>
              </a:solidFill>
            </a:endParaRPr>
          </a:p>
          <a:p>
            <a:pPr indent="-298450" lvl="0" marL="457200" rtl="0" algn="l">
              <a:spcBef>
                <a:spcPts val="0"/>
              </a:spcBef>
              <a:spcAft>
                <a:spcPts val="0"/>
              </a:spcAft>
              <a:buSzPts val="1100"/>
              <a:buChar char="-"/>
            </a:pPr>
            <a:r>
              <a:rPr lang="en"/>
              <a:t>It was difficult to find extensive history of S&amp;P 500 and if we found it it was stored under various names. For instance: on Quandl S&amp;P500 is called  INX, verses on yahoo finance it’s called GSPC. </a:t>
            </a:r>
            <a:endParaRPr/>
          </a:p>
          <a:p>
            <a:pPr indent="-298450" lvl="0" marL="457200" rtl="0" algn="l">
              <a:spcBef>
                <a:spcPts val="0"/>
              </a:spcBef>
              <a:spcAft>
                <a:spcPts val="0"/>
              </a:spcAft>
              <a:buSzPts val="1100"/>
              <a:buChar char="-"/>
            </a:pPr>
            <a:r>
              <a:rPr lang="en"/>
              <a:t>Because google API </a:t>
            </a:r>
            <a:r>
              <a:rPr lang="en"/>
              <a:t>includes</a:t>
            </a:r>
            <a:r>
              <a:rPr lang="en"/>
              <a:t> only the links of the article, we </a:t>
            </a:r>
            <a:r>
              <a:rPr lang="en"/>
              <a:t>incorporated</a:t>
            </a:r>
            <a:r>
              <a:rPr lang="en"/>
              <a:t> newspaper API into the get.sentiment()  function of the stockscrub class.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b65e34901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b65e34901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functions that we used in our main files. It fetches the vix data from </a:t>
            </a:r>
            <a:r>
              <a:rPr lang="en"/>
              <a:t>quandl</a:t>
            </a:r>
            <a:r>
              <a:rPr lang="en"/>
              <a:t>, fetches S&amp;P 500 data from Yahoo Finance while </a:t>
            </a:r>
            <a:r>
              <a:rPr lang="en"/>
              <a:t>manually</a:t>
            </a:r>
            <a:r>
              <a:rPr lang="en"/>
              <a:t> </a:t>
            </a:r>
            <a:r>
              <a:rPr lang="en"/>
              <a:t>tokenizing</a:t>
            </a:r>
            <a:r>
              <a:rPr lang="en"/>
              <a:t> it. Lastly process_text premanalary cleans the data while removing words that aren’t </a:t>
            </a:r>
            <a:r>
              <a:rPr lang="en"/>
              <a:t>alphabetical</a:t>
            </a:r>
            <a:r>
              <a:rPr lang="en"/>
              <a:t> while </a:t>
            </a:r>
            <a:r>
              <a:rPr lang="en"/>
              <a:t>splitting</a:t>
            </a:r>
            <a:r>
              <a:rPr lang="en"/>
              <a:t> up the words.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b666e519a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b666e519a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f7d5dd0c7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f7d5dd0c7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Analysis is a method of using natural language processing to identify, extract, quantify, and study subjective information. In this project we used sentiment analysis in a financial sense to identify the context of financial articles which may have an positive or adverse effect on stock price. Identifying the context of a financial article in comparison to a generalized article can produce varying results as the words used could be similar within the two but have two totally different meanings which therefore affects a stock’s performance ultimately altering a User’s decision to buy, sell, or hold. We gathered information from various </a:t>
            </a:r>
            <a:r>
              <a:rPr lang="en"/>
              <a:t>Google News</a:t>
            </a:r>
            <a:r>
              <a:rPr lang="en"/>
              <a:t> API’s, cleaned the data, and then ran the data through a LM Dictionary(Loughran-McDonald) which was specifically designed for financial sentiment analysis. This dictionary provided another cleaning of the data removing any STOP words from an extensive list that separated words defined as positive, negative, uncertain, and model, weak, and so-on. All the cleaning refined the analysis to aid in producing a more accurate score at the end of the model.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af7d5dd0c7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af7d5dd0c7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jp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13"/>
          <p:cNvPicPr preferRelativeResize="0"/>
          <p:nvPr/>
        </p:nvPicPr>
        <p:blipFill>
          <a:blip r:embed="rId3">
            <a:alphaModFix/>
          </a:blip>
          <a:stretch>
            <a:fillRect/>
          </a:stretch>
        </p:blipFill>
        <p:spPr>
          <a:xfrm>
            <a:off x="70650" y="2341"/>
            <a:ext cx="9144000" cy="5141167"/>
          </a:xfrm>
          <a:prstGeom prst="rect">
            <a:avLst/>
          </a:prstGeom>
          <a:noFill/>
          <a:ln>
            <a:noFill/>
          </a:ln>
        </p:spPr>
      </p:pic>
      <p:sp>
        <p:nvSpPr>
          <p:cNvPr id="278" name="Google Shape;278;p13"/>
          <p:cNvSpPr txBox="1"/>
          <p:nvPr>
            <p:ph type="ctrTitle"/>
          </p:nvPr>
        </p:nvSpPr>
        <p:spPr>
          <a:xfrm>
            <a:off x="3636850" y="359475"/>
            <a:ext cx="7741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Trade Bot </a:t>
            </a:r>
            <a:r>
              <a:rPr lang="en"/>
              <a:t>Advisor</a:t>
            </a:r>
            <a:r>
              <a:rPr lang="en"/>
              <a:t> </a:t>
            </a:r>
            <a:endParaRPr/>
          </a:p>
        </p:txBody>
      </p:sp>
      <p:sp>
        <p:nvSpPr>
          <p:cNvPr id="279" name="Google Shape;279;p13"/>
          <p:cNvSpPr txBox="1"/>
          <p:nvPr>
            <p:ph idx="1" type="subTitle"/>
          </p:nvPr>
        </p:nvSpPr>
        <p:spPr>
          <a:xfrm>
            <a:off x="5764425" y="3815800"/>
            <a:ext cx="3070200" cy="1286100"/>
          </a:xfrm>
          <a:prstGeom prst="rect">
            <a:avLst/>
          </a:prstGeom>
        </p:spPr>
        <p:txBody>
          <a:bodyPr anchorCtr="0" anchor="t" bIns="91425" lIns="91425" spcFirstLastPara="1" rIns="91425" wrap="square" tIns="91425">
            <a:noAutofit/>
          </a:bodyPr>
          <a:lstStyle/>
          <a:p>
            <a:pPr indent="0" lvl="0" marL="0" rtl="0" algn="l">
              <a:lnSpc>
                <a:spcPct val="126668"/>
              </a:lnSpc>
              <a:spcBef>
                <a:spcPts val="0"/>
              </a:spcBef>
              <a:spcAft>
                <a:spcPts val="0"/>
              </a:spcAft>
              <a:buSzPts val="852"/>
              <a:buNone/>
            </a:pPr>
            <a:r>
              <a:rPr b="1" lang="en" sz="1400">
                <a:solidFill>
                  <a:srgbClr val="FFFFFF"/>
                </a:solidFill>
                <a:latin typeface="Maven Pro"/>
                <a:ea typeface="Maven Pro"/>
                <a:cs typeface="Maven Pro"/>
                <a:sym typeface="Maven Pro"/>
              </a:rPr>
              <a:t>Contributors:</a:t>
            </a:r>
            <a:endParaRPr b="1" sz="1400">
              <a:solidFill>
                <a:srgbClr val="FFFFFF"/>
              </a:solidFill>
              <a:latin typeface="Maven Pro"/>
              <a:ea typeface="Maven Pro"/>
              <a:cs typeface="Maven Pro"/>
              <a:sym typeface="Maven Pro"/>
            </a:endParaRPr>
          </a:p>
          <a:p>
            <a:pPr indent="0" lvl="0" marL="0" rtl="0" algn="l">
              <a:lnSpc>
                <a:spcPct val="126668"/>
              </a:lnSpc>
              <a:spcBef>
                <a:spcPts val="0"/>
              </a:spcBef>
              <a:spcAft>
                <a:spcPts val="0"/>
              </a:spcAft>
              <a:buSzPts val="852"/>
              <a:buNone/>
            </a:pPr>
            <a:r>
              <a:rPr b="1" lang="en" sz="1400">
                <a:solidFill>
                  <a:srgbClr val="FFFFFF"/>
                </a:solidFill>
                <a:latin typeface="Maven Pro"/>
                <a:ea typeface="Maven Pro"/>
                <a:cs typeface="Maven Pro"/>
                <a:sym typeface="Maven Pro"/>
              </a:rPr>
              <a:t>Alpa Sheladia, Brian Withrow, Mischelle Massey, and Nathan Kleiner, Lee Redfearn</a:t>
            </a:r>
            <a:endParaRPr b="1" sz="1400">
              <a:solidFill>
                <a:srgbClr val="FFFFFF"/>
              </a:solidFill>
              <a:latin typeface="Maven Pro"/>
              <a:ea typeface="Maven Pro"/>
              <a:cs typeface="Maven Pro"/>
              <a:sym typeface="Maven Pro"/>
            </a:endParaRPr>
          </a:p>
          <a:p>
            <a:pPr indent="0" lvl="0" marL="0" rtl="0" algn="l">
              <a:lnSpc>
                <a:spcPct val="126668"/>
              </a:lnSpc>
              <a:spcBef>
                <a:spcPts val="0"/>
              </a:spcBef>
              <a:spcAft>
                <a:spcPts val="0"/>
              </a:spcAft>
              <a:buSzPts val="852"/>
              <a:buNone/>
            </a:pPr>
            <a:r>
              <a:t/>
            </a:r>
            <a:endParaRPr b="1" sz="1400">
              <a:solidFill>
                <a:srgbClr val="FFFFFF"/>
              </a:solidFill>
              <a:latin typeface="Maven Pro"/>
              <a:ea typeface="Maven Pro"/>
              <a:cs typeface="Maven Pro"/>
              <a:sym typeface="Maven Pro"/>
            </a:endParaRPr>
          </a:p>
          <a:p>
            <a:pPr indent="0" lvl="0" marL="0" rtl="0" algn="l">
              <a:lnSpc>
                <a:spcPct val="80000"/>
              </a:lnSpc>
              <a:spcBef>
                <a:spcPts val="0"/>
              </a:spcBef>
              <a:spcAft>
                <a:spcPts val="0"/>
              </a:spcAft>
              <a:buSzPts val="852"/>
              <a:buNone/>
            </a:pPr>
            <a:r>
              <a:t/>
            </a:r>
            <a:endParaRPr sz="124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pic>
        <p:nvPicPr>
          <p:cNvPr id="344" name="Google Shape;344;p22"/>
          <p:cNvPicPr preferRelativeResize="0"/>
          <p:nvPr/>
        </p:nvPicPr>
        <p:blipFill>
          <a:blip r:embed="rId4">
            <a:alphaModFix/>
          </a:blip>
          <a:stretch>
            <a:fillRect/>
          </a:stretch>
        </p:blipFill>
        <p:spPr>
          <a:xfrm>
            <a:off x="67500" y="1531038"/>
            <a:ext cx="8839201" cy="20814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23"/>
          <p:cNvPicPr preferRelativeResize="0"/>
          <p:nvPr/>
        </p:nvPicPr>
        <p:blipFill>
          <a:blip r:embed="rId3">
            <a:alphaModFix/>
          </a:blip>
          <a:stretch>
            <a:fillRect/>
          </a:stretch>
        </p:blipFill>
        <p:spPr>
          <a:xfrm>
            <a:off x="152400" y="630800"/>
            <a:ext cx="8060224" cy="4355000"/>
          </a:xfrm>
          <a:prstGeom prst="rect">
            <a:avLst/>
          </a:prstGeom>
          <a:noFill/>
          <a:ln>
            <a:noFill/>
          </a:ln>
        </p:spPr>
      </p:pic>
      <p:sp>
        <p:nvSpPr>
          <p:cNvPr id="350" name="Google Shape;350;p23"/>
          <p:cNvSpPr txBox="1"/>
          <p:nvPr/>
        </p:nvSpPr>
        <p:spPr>
          <a:xfrm>
            <a:off x="388200" y="109175"/>
            <a:ext cx="591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Actual Sentiment scores for ZOOM</a:t>
            </a:r>
            <a:endParaRPr b="1">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356" name="Google Shape;356;p24"/>
          <p:cNvSpPr txBox="1"/>
          <p:nvPr>
            <p:ph type="title"/>
          </p:nvPr>
        </p:nvSpPr>
        <p:spPr>
          <a:xfrm>
            <a:off x="48575" y="53075"/>
            <a:ext cx="7030500" cy="70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Convolutional Neural Networks</a:t>
            </a:r>
            <a:endParaRPr>
              <a:solidFill>
                <a:srgbClr val="FFFFFF"/>
              </a:solidFill>
            </a:endParaRPr>
          </a:p>
        </p:txBody>
      </p:sp>
      <p:sp>
        <p:nvSpPr>
          <p:cNvPr id="357" name="Google Shape;357;p24"/>
          <p:cNvSpPr txBox="1"/>
          <p:nvPr>
            <p:ph idx="1" type="body"/>
          </p:nvPr>
        </p:nvSpPr>
        <p:spPr>
          <a:xfrm>
            <a:off x="0" y="648300"/>
            <a:ext cx="5191500" cy="4013100"/>
          </a:xfrm>
          <a:prstGeom prst="rect">
            <a:avLst/>
          </a:prstGeom>
        </p:spPr>
        <p:txBody>
          <a:bodyPr anchorCtr="0" anchor="t" bIns="91425" lIns="91425" spcFirstLastPara="1" rIns="91425" wrap="square" tIns="91425">
            <a:normAutofit lnSpcReduction="10000"/>
          </a:bodyPr>
          <a:lstStyle/>
          <a:p>
            <a:pPr indent="0" lvl="0" marL="457200" rtl="0" algn="l">
              <a:spcBef>
                <a:spcPts val="0"/>
              </a:spcBef>
              <a:spcAft>
                <a:spcPts val="0"/>
              </a:spcAft>
              <a:buNone/>
            </a:pPr>
            <a:r>
              <a:t/>
            </a:r>
            <a:endParaRPr b="1" sz="1500">
              <a:solidFill>
                <a:srgbClr val="FFFFFF"/>
              </a:solidFill>
              <a:latin typeface="Maven Pro"/>
              <a:ea typeface="Maven Pro"/>
              <a:cs typeface="Maven Pro"/>
              <a:sym typeface="Maven Pro"/>
            </a:endParaRPr>
          </a:p>
          <a:p>
            <a:pPr indent="-307975" lvl="0" marL="457200" rtl="0" algn="l">
              <a:spcBef>
                <a:spcPts val="0"/>
              </a:spcBef>
              <a:spcAft>
                <a:spcPts val="0"/>
              </a:spcAft>
              <a:buClr>
                <a:srgbClr val="FFFFFF"/>
              </a:buClr>
              <a:buSzPts val="1250"/>
              <a:buFont typeface="Maven Pro"/>
              <a:buChar char="-"/>
            </a:pPr>
            <a:r>
              <a:rPr b="1" lang="en" sz="1250">
                <a:solidFill>
                  <a:schemeClr val="lt1"/>
                </a:solidFill>
                <a:latin typeface="Maven Pro"/>
                <a:ea typeface="Maven Pro"/>
                <a:cs typeface="Maven Pro"/>
                <a:sym typeface="Maven Pro"/>
              </a:rPr>
              <a:t>All techniques all  models from class only made use of univariate data (previous prices of asset)</a:t>
            </a:r>
            <a:endParaRPr b="1" sz="1250">
              <a:solidFill>
                <a:srgbClr val="FFFFFF"/>
              </a:solidFill>
              <a:latin typeface="Maven Pro"/>
              <a:ea typeface="Maven Pro"/>
              <a:cs typeface="Maven Pro"/>
              <a:sym typeface="Maven Pro"/>
            </a:endParaRPr>
          </a:p>
          <a:p>
            <a:pPr indent="-307975" lvl="0" marL="457200" rtl="0" algn="l">
              <a:spcBef>
                <a:spcPts val="0"/>
              </a:spcBef>
              <a:spcAft>
                <a:spcPts val="0"/>
              </a:spcAft>
              <a:buClr>
                <a:srgbClr val="FFFFFF"/>
              </a:buClr>
              <a:buSzPts val="1250"/>
              <a:buFont typeface="Maven Pro"/>
              <a:buChar char="-"/>
            </a:pPr>
            <a:r>
              <a:rPr b="1" lang="en" sz="1250">
                <a:solidFill>
                  <a:schemeClr val="lt1"/>
                </a:solidFill>
                <a:latin typeface="Maven Pro"/>
                <a:ea typeface="Maven Pro"/>
                <a:cs typeface="Maven Pro"/>
                <a:sym typeface="Maven Pro"/>
              </a:rPr>
              <a:t>All techniques all  models from class only made use of univariate data (previous prices of asset)</a:t>
            </a:r>
            <a:endParaRPr b="1" sz="1250">
              <a:solidFill>
                <a:srgbClr val="FFFFFF"/>
              </a:solidFill>
              <a:latin typeface="Maven Pro"/>
              <a:ea typeface="Maven Pro"/>
              <a:cs typeface="Maven Pro"/>
              <a:sym typeface="Maven Pro"/>
            </a:endParaRPr>
          </a:p>
          <a:p>
            <a:pPr indent="0" lvl="0" marL="457200" rtl="0" algn="l">
              <a:spcBef>
                <a:spcPts val="0"/>
              </a:spcBef>
              <a:spcAft>
                <a:spcPts val="0"/>
              </a:spcAft>
              <a:buNone/>
            </a:pPr>
            <a:r>
              <a:t/>
            </a:r>
            <a:endParaRPr b="1" sz="1250">
              <a:solidFill>
                <a:srgbClr val="FFFFFF"/>
              </a:solidFill>
              <a:latin typeface="Maven Pro"/>
              <a:ea typeface="Maven Pro"/>
              <a:cs typeface="Maven Pro"/>
              <a:sym typeface="Maven Pro"/>
            </a:endParaRPr>
          </a:p>
          <a:p>
            <a:pPr indent="-307975" lvl="0" marL="457200" rtl="0" algn="l">
              <a:spcBef>
                <a:spcPts val="0"/>
              </a:spcBef>
              <a:spcAft>
                <a:spcPts val="0"/>
              </a:spcAft>
              <a:buClr>
                <a:srgbClr val="FFFFFF"/>
              </a:buClr>
              <a:buSzPts val="1250"/>
              <a:buFont typeface="Maven Pro"/>
              <a:buChar char="-"/>
            </a:pPr>
            <a:r>
              <a:rPr b="1" lang="en" sz="1250">
                <a:solidFill>
                  <a:srgbClr val="FFFFFF"/>
                </a:solidFill>
                <a:latin typeface="Maven Pro"/>
                <a:ea typeface="Maven Pro"/>
                <a:cs typeface="Maven Pro"/>
                <a:sym typeface="Maven Pro"/>
              </a:rPr>
              <a:t>In deep learning, a convolutional neural network is a class of deep neural networks, most</a:t>
            </a:r>
            <a:r>
              <a:rPr b="1" lang="en" sz="1250">
                <a:solidFill>
                  <a:schemeClr val="lt1"/>
                </a:solidFill>
                <a:latin typeface="Maven Pro"/>
                <a:ea typeface="Maven Pro"/>
                <a:cs typeface="Maven Pro"/>
                <a:sym typeface="Maven Pro"/>
              </a:rPr>
              <a:t>  commonly applied to analyzing visual imagery. We repurposed the network to a multivariate signal to get readable results in order to incorporate the information from all features and identify the feature that was significant to predict the price for next day.</a:t>
            </a:r>
            <a:endParaRPr b="1" sz="125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b="1" sz="1500">
              <a:solidFill>
                <a:srgbClr val="FFFFFF"/>
              </a:solidFill>
              <a:latin typeface="Maven Pro"/>
              <a:ea typeface="Maven Pro"/>
              <a:cs typeface="Maven Pro"/>
              <a:sym typeface="Maven Pro"/>
            </a:endParaRPr>
          </a:p>
          <a:p>
            <a:pPr indent="-307975" lvl="0" marL="457200" rtl="0" algn="l">
              <a:spcBef>
                <a:spcPts val="0"/>
              </a:spcBef>
              <a:spcAft>
                <a:spcPts val="0"/>
              </a:spcAft>
              <a:buClr>
                <a:srgbClr val="FFFFFF"/>
              </a:buClr>
              <a:buSzPts val="1250"/>
              <a:buFont typeface="Maven Pro"/>
              <a:buChar char="-"/>
            </a:pPr>
            <a:r>
              <a:rPr b="1" lang="en" sz="1250">
                <a:solidFill>
                  <a:srgbClr val="FFFFFF"/>
                </a:solidFill>
                <a:latin typeface="Maven Pro"/>
                <a:ea typeface="Maven Pro"/>
                <a:cs typeface="Maven Pro"/>
                <a:sym typeface="Maven Pro"/>
              </a:rPr>
              <a:t>Since our data is multivariate, it is analogous to a multivariate signal.</a:t>
            </a:r>
            <a:endParaRPr b="1" sz="125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63" name="Google Shape;363;p2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4" name="Google Shape;364;p25"/>
          <p:cNvPicPr preferRelativeResize="0"/>
          <p:nvPr/>
        </p:nvPicPr>
        <p:blipFill>
          <a:blip r:embed="rId3">
            <a:alphaModFix/>
          </a:blip>
          <a:stretch>
            <a:fillRect/>
          </a:stretch>
        </p:blipFill>
        <p:spPr>
          <a:xfrm>
            <a:off x="0" y="253166"/>
            <a:ext cx="9144000" cy="46371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26"/>
          <p:cNvSpPr txBox="1"/>
          <p:nvPr>
            <p:ph type="title"/>
          </p:nvPr>
        </p:nvSpPr>
        <p:spPr>
          <a:xfrm>
            <a:off x="1303800" y="598575"/>
            <a:ext cx="7030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8F8F8"/>
                </a:solidFill>
              </a:rPr>
              <a:t>Machine Learning </a:t>
            </a:r>
            <a:endParaRPr>
              <a:solidFill>
                <a:srgbClr val="F8F8F8"/>
              </a:solidFill>
            </a:endParaRPr>
          </a:p>
        </p:txBody>
      </p:sp>
      <p:sp>
        <p:nvSpPr>
          <p:cNvPr id="370" name="Google Shape;370;p26"/>
          <p:cNvSpPr txBox="1"/>
          <p:nvPr>
            <p:ph idx="1" type="body"/>
          </p:nvPr>
        </p:nvSpPr>
        <p:spPr>
          <a:xfrm>
            <a:off x="1303800" y="1977325"/>
            <a:ext cx="7030500" cy="2554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F8F8F8"/>
              </a:buClr>
              <a:buSzPts val="1300"/>
              <a:buChar char="-"/>
            </a:pPr>
            <a:r>
              <a:rPr lang="en">
                <a:solidFill>
                  <a:srgbClr val="F8F8F8"/>
                </a:solidFill>
                <a:highlight>
                  <a:srgbClr val="1D1C1D"/>
                </a:highlight>
              </a:rPr>
              <a:t>We trained CNN 2D model to fit all the assets </a:t>
            </a:r>
            <a:endParaRPr>
              <a:solidFill>
                <a:srgbClr val="F8F8F8"/>
              </a:solidFill>
              <a:highlight>
                <a:srgbClr val="1D1C1D"/>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pic>
        <p:nvPicPr>
          <p:cNvPr id="375" name="Google Shape;375;p27"/>
          <p:cNvPicPr preferRelativeResize="0"/>
          <p:nvPr/>
        </p:nvPicPr>
        <p:blipFill>
          <a:blip r:embed="rId4">
            <a:alphaModFix/>
          </a:blip>
          <a:stretch>
            <a:fillRect/>
          </a:stretch>
        </p:blipFill>
        <p:spPr>
          <a:xfrm>
            <a:off x="591750" y="1264426"/>
            <a:ext cx="8299099" cy="3123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28"/>
          <p:cNvPicPr preferRelativeResize="0"/>
          <p:nvPr/>
        </p:nvPicPr>
        <p:blipFill>
          <a:blip r:embed="rId3">
            <a:alphaModFix/>
          </a:blip>
          <a:stretch>
            <a:fillRect/>
          </a:stretch>
        </p:blipFill>
        <p:spPr>
          <a:xfrm>
            <a:off x="152400" y="152400"/>
            <a:ext cx="8839201" cy="4784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29"/>
          <p:cNvPicPr preferRelativeResize="0"/>
          <p:nvPr/>
        </p:nvPicPr>
        <p:blipFill>
          <a:blip r:embed="rId3">
            <a:alphaModFix/>
          </a:blip>
          <a:stretch>
            <a:fillRect/>
          </a:stretch>
        </p:blipFill>
        <p:spPr>
          <a:xfrm>
            <a:off x="152400" y="0"/>
            <a:ext cx="8921499" cy="4991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30"/>
          <p:cNvPicPr preferRelativeResize="0"/>
          <p:nvPr/>
        </p:nvPicPr>
        <p:blipFill>
          <a:blip r:embed="rId3">
            <a:alphaModFix/>
          </a:blip>
          <a:stretch>
            <a:fillRect/>
          </a:stretch>
        </p:blipFill>
        <p:spPr>
          <a:xfrm>
            <a:off x="152400" y="152400"/>
            <a:ext cx="8839201" cy="46399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6" name="Google Shape;396;p31"/>
          <p:cNvPicPr preferRelativeResize="0"/>
          <p:nvPr/>
        </p:nvPicPr>
        <p:blipFill>
          <a:blip r:embed="rId3">
            <a:alphaModFix/>
          </a:blip>
          <a:stretch>
            <a:fillRect/>
          </a:stretch>
        </p:blipFill>
        <p:spPr>
          <a:xfrm>
            <a:off x="72775" y="157700"/>
            <a:ext cx="8904100" cy="47795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14"/>
          <p:cNvPicPr preferRelativeResize="0"/>
          <p:nvPr/>
        </p:nvPicPr>
        <p:blipFill>
          <a:blip r:embed="rId3">
            <a:alphaModFix/>
          </a:blip>
          <a:stretch>
            <a:fillRect/>
          </a:stretch>
        </p:blipFill>
        <p:spPr>
          <a:xfrm>
            <a:off x="0" y="4400"/>
            <a:ext cx="9144000" cy="5134704"/>
          </a:xfrm>
          <a:prstGeom prst="rect">
            <a:avLst/>
          </a:prstGeom>
          <a:noFill/>
          <a:ln>
            <a:noFill/>
          </a:ln>
        </p:spPr>
      </p:pic>
      <p:sp>
        <p:nvSpPr>
          <p:cNvPr id="285" name="Google Shape;285;p14"/>
          <p:cNvSpPr txBox="1"/>
          <p:nvPr>
            <p:ph type="title"/>
          </p:nvPr>
        </p:nvSpPr>
        <p:spPr>
          <a:xfrm>
            <a:off x="311200" y="2276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What is Trade Bot Advisor? </a:t>
            </a:r>
            <a:endParaRPr>
              <a:solidFill>
                <a:srgbClr val="FFFFFF"/>
              </a:solidFill>
            </a:endParaRPr>
          </a:p>
        </p:txBody>
      </p:sp>
      <p:sp>
        <p:nvSpPr>
          <p:cNvPr id="286" name="Google Shape;286;p14"/>
          <p:cNvSpPr txBox="1"/>
          <p:nvPr>
            <p:ph idx="1" type="body"/>
          </p:nvPr>
        </p:nvSpPr>
        <p:spPr>
          <a:xfrm>
            <a:off x="261025" y="1601050"/>
            <a:ext cx="3809700" cy="3365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500">
                <a:solidFill>
                  <a:srgbClr val="FFFFFF"/>
                </a:solidFill>
                <a:latin typeface="Maven Pro"/>
                <a:ea typeface="Maven Pro"/>
                <a:cs typeface="Maven Pro"/>
                <a:sym typeface="Maven Pro"/>
              </a:rPr>
              <a:t>An AI that investigates several variables within the financial </a:t>
            </a:r>
            <a:r>
              <a:rPr b="1" lang="en" sz="1500">
                <a:solidFill>
                  <a:srgbClr val="FFFFFF"/>
                </a:solidFill>
                <a:latin typeface="Maven Pro"/>
                <a:ea typeface="Maven Pro"/>
                <a:cs typeface="Maven Pro"/>
                <a:sym typeface="Maven Pro"/>
              </a:rPr>
              <a:t>data market</a:t>
            </a:r>
            <a:r>
              <a:rPr b="1" lang="en" sz="1500">
                <a:solidFill>
                  <a:srgbClr val="FFFFFF"/>
                </a:solidFill>
                <a:latin typeface="Maven Pro"/>
                <a:ea typeface="Maven Pro"/>
                <a:cs typeface="Maven Pro"/>
                <a:sym typeface="Maven Pro"/>
              </a:rPr>
              <a:t> pertaining to an open market that </a:t>
            </a:r>
            <a:r>
              <a:rPr b="1" lang="en" sz="1500">
                <a:solidFill>
                  <a:srgbClr val="FFFFFF"/>
                </a:solidFill>
                <a:latin typeface="Maven Pro"/>
                <a:ea typeface="Maven Pro"/>
                <a:cs typeface="Maven Pro"/>
                <a:sym typeface="Maven Pro"/>
              </a:rPr>
              <a:t>emphasizes association between stock price and media sentiment.</a:t>
            </a:r>
            <a:r>
              <a:rPr b="1" lang="en" sz="1500">
                <a:solidFill>
                  <a:srgbClr val="FFFFFF"/>
                </a:solidFill>
                <a:latin typeface="Maven Pro"/>
                <a:ea typeface="Maven Pro"/>
                <a:cs typeface="Maven Pro"/>
                <a:sym typeface="Maven Pro"/>
              </a:rPr>
              <a:t> Afterwhich the bot makes predictions from past data to determine stock prices for the following day. </a:t>
            </a:r>
            <a:endParaRPr b="1" sz="1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1500">
              <a:solidFill>
                <a:srgbClr val="FFFFFF"/>
              </a:solidFill>
              <a:latin typeface="Maven Pro"/>
              <a:ea typeface="Maven Pro"/>
              <a:cs typeface="Maven Pro"/>
              <a:sym typeface="Maven Pro"/>
            </a:endParaRPr>
          </a:p>
          <a:p>
            <a:pPr indent="0" lvl="0" marL="0" rtl="0" algn="l">
              <a:spcBef>
                <a:spcPts val="0"/>
              </a:spcBef>
              <a:spcAft>
                <a:spcPts val="0"/>
              </a:spcAft>
              <a:buNone/>
            </a:pPr>
            <a:r>
              <a:rPr b="1" lang="en" sz="1500">
                <a:solidFill>
                  <a:srgbClr val="FFFFFF"/>
                </a:solidFill>
                <a:latin typeface="Maven Pro"/>
                <a:ea typeface="Maven Pro"/>
                <a:cs typeface="Maven Pro"/>
                <a:sym typeface="Maven Pro"/>
              </a:rPr>
              <a:t>Trade Bot Advisor was motivated by the need to understand within financial news articles if sentiment affects the overall market and the stocks reported.</a:t>
            </a:r>
            <a:endParaRPr b="1" sz="1500">
              <a:solidFill>
                <a:srgbClr val="FFFFFF"/>
              </a:solidFill>
              <a:latin typeface="Maven Pro"/>
              <a:ea typeface="Maven Pro"/>
              <a:cs typeface="Maven Pro"/>
              <a:sym typeface="Maven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32"/>
          <p:cNvSpPr txBox="1"/>
          <p:nvPr>
            <p:ph type="title"/>
          </p:nvPr>
        </p:nvSpPr>
        <p:spPr>
          <a:xfrm>
            <a:off x="1009175" y="159975"/>
            <a:ext cx="70305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8F8F8"/>
                </a:solidFill>
              </a:rPr>
              <a:t>Final Results</a:t>
            </a:r>
            <a:endParaRPr>
              <a:solidFill>
                <a:srgbClr val="F8F8F8"/>
              </a:solidFill>
            </a:endParaRPr>
          </a:p>
        </p:txBody>
      </p:sp>
      <p:sp>
        <p:nvSpPr>
          <p:cNvPr id="402" name="Google Shape;402;p32"/>
          <p:cNvSpPr txBox="1"/>
          <p:nvPr>
            <p:ph idx="1" type="body"/>
          </p:nvPr>
        </p:nvSpPr>
        <p:spPr>
          <a:xfrm>
            <a:off x="485225" y="667650"/>
            <a:ext cx="8297400" cy="43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275"/>
              <a:buNone/>
            </a:pPr>
            <a:r>
              <a:rPr b="1" lang="en" sz="1250">
                <a:solidFill>
                  <a:srgbClr val="F8F8F8"/>
                </a:solidFill>
                <a:highlight>
                  <a:srgbClr val="1D1C1D"/>
                </a:highlight>
                <a:latin typeface="Maven Pro"/>
                <a:ea typeface="Maven Pro"/>
                <a:cs typeface="Maven Pro"/>
                <a:sym typeface="Maven Pro"/>
              </a:rPr>
              <a:t>What information or problem was resolved for the User?</a:t>
            </a:r>
            <a:endParaRPr b="1" sz="1250">
              <a:solidFill>
                <a:srgbClr val="F8F8F8"/>
              </a:solidFill>
              <a:highlight>
                <a:srgbClr val="1D1C1D"/>
              </a:highlight>
              <a:latin typeface="Maven Pro"/>
              <a:ea typeface="Maven Pro"/>
              <a:cs typeface="Maven Pro"/>
              <a:sym typeface="Maven Pro"/>
            </a:endParaRPr>
          </a:p>
          <a:p>
            <a:pPr indent="-307975" lvl="0" marL="457200" rtl="0" algn="l">
              <a:spcBef>
                <a:spcPts val="1200"/>
              </a:spcBef>
              <a:spcAft>
                <a:spcPts val="0"/>
              </a:spcAft>
              <a:buClr>
                <a:srgbClr val="F8F8F8"/>
              </a:buClr>
              <a:buSzPts val="1250"/>
              <a:buFont typeface="Maven Pro"/>
              <a:buChar char="-"/>
            </a:pPr>
            <a:r>
              <a:rPr b="1" lang="en" sz="1250">
                <a:solidFill>
                  <a:srgbClr val="F8F8F8"/>
                </a:solidFill>
                <a:highlight>
                  <a:srgbClr val="1D1C1D"/>
                </a:highlight>
                <a:latin typeface="Maven Pro"/>
                <a:ea typeface="Maven Pro"/>
                <a:cs typeface="Maven Pro"/>
                <a:sym typeface="Maven Pro"/>
              </a:rPr>
              <a:t>User will see reliable accurate information regarding the acquisition of stock and use the data to determine whether a User should buy, sell, or hold.</a:t>
            </a:r>
            <a:endParaRPr b="1" sz="1250">
              <a:solidFill>
                <a:srgbClr val="F8F8F8"/>
              </a:solidFill>
              <a:highlight>
                <a:srgbClr val="1D1C1D"/>
              </a:highlight>
              <a:latin typeface="Maven Pro"/>
              <a:ea typeface="Maven Pro"/>
              <a:cs typeface="Maven Pro"/>
              <a:sym typeface="Maven Pro"/>
            </a:endParaRPr>
          </a:p>
          <a:p>
            <a:pPr indent="0" lvl="0" marL="0" rtl="0" algn="l">
              <a:spcBef>
                <a:spcPts val="1200"/>
              </a:spcBef>
              <a:spcAft>
                <a:spcPts val="0"/>
              </a:spcAft>
              <a:buSzPts val="275"/>
              <a:buNone/>
            </a:pPr>
            <a:r>
              <a:rPr b="1" lang="en" sz="1250">
                <a:solidFill>
                  <a:srgbClr val="F8F8F8"/>
                </a:solidFill>
                <a:highlight>
                  <a:srgbClr val="1D1C1D"/>
                </a:highlight>
                <a:latin typeface="Maven Pro"/>
                <a:ea typeface="Maven Pro"/>
                <a:cs typeface="Maven Pro"/>
                <a:sym typeface="Maven Pro"/>
              </a:rPr>
              <a:t>How much does the media sentiment influence the price of stocks?</a:t>
            </a:r>
            <a:endParaRPr b="1" sz="1250">
              <a:solidFill>
                <a:srgbClr val="F8F8F8"/>
              </a:solidFill>
              <a:highlight>
                <a:srgbClr val="1D1C1D"/>
              </a:highlight>
              <a:latin typeface="Maven Pro"/>
              <a:ea typeface="Maven Pro"/>
              <a:cs typeface="Maven Pro"/>
              <a:sym typeface="Maven Pro"/>
            </a:endParaRPr>
          </a:p>
          <a:p>
            <a:pPr indent="-307975" lvl="0" marL="457200" rtl="0" algn="l">
              <a:spcBef>
                <a:spcPts val="1200"/>
              </a:spcBef>
              <a:spcAft>
                <a:spcPts val="0"/>
              </a:spcAft>
              <a:buClr>
                <a:srgbClr val="F8F8F8"/>
              </a:buClr>
              <a:buSzPts val="1250"/>
              <a:buFont typeface="Maven Pro"/>
              <a:buChar char="-"/>
            </a:pPr>
            <a:r>
              <a:rPr b="1" lang="en" sz="1250">
                <a:solidFill>
                  <a:srgbClr val="F8F8F8"/>
                </a:solidFill>
                <a:highlight>
                  <a:srgbClr val="1D1C1D"/>
                </a:highlight>
                <a:latin typeface="Maven Pro"/>
                <a:ea typeface="Maven Pro"/>
                <a:cs typeface="Maven Pro"/>
                <a:sym typeface="Maven Pro"/>
              </a:rPr>
              <a:t>Extreme events led to biased and unbiased media coverage which affected stock prices based on the financial sentiment analysis. </a:t>
            </a:r>
            <a:endParaRPr b="1" sz="1250">
              <a:solidFill>
                <a:srgbClr val="F8F8F8"/>
              </a:solidFill>
              <a:highlight>
                <a:srgbClr val="1D1C1D"/>
              </a:highlight>
              <a:latin typeface="Maven Pro"/>
              <a:ea typeface="Maven Pro"/>
              <a:cs typeface="Maven Pro"/>
              <a:sym typeface="Maven Pro"/>
            </a:endParaRPr>
          </a:p>
          <a:p>
            <a:pPr indent="0" lvl="0" marL="0" rtl="0" algn="l">
              <a:spcBef>
                <a:spcPts val="1200"/>
              </a:spcBef>
              <a:spcAft>
                <a:spcPts val="0"/>
              </a:spcAft>
              <a:buSzPts val="275"/>
              <a:buNone/>
            </a:pPr>
            <a:r>
              <a:rPr b="1" lang="en" sz="1250">
                <a:solidFill>
                  <a:srgbClr val="F8F8F8"/>
                </a:solidFill>
                <a:highlight>
                  <a:srgbClr val="1D1C1D"/>
                </a:highlight>
                <a:latin typeface="Maven Pro"/>
                <a:ea typeface="Maven Pro"/>
                <a:cs typeface="Maven Pro"/>
                <a:sym typeface="Maven Pro"/>
              </a:rPr>
              <a:t>How accurate were the predictions?</a:t>
            </a:r>
            <a:endParaRPr b="1" sz="1250">
              <a:solidFill>
                <a:srgbClr val="F8F8F8"/>
              </a:solidFill>
              <a:highlight>
                <a:srgbClr val="1D1C1D"/>
              </a:highlight>
              <a:latin typeface="Maven Pro"/>
              <a:ea typeface="Maven Pro"/>
              <a:cs typeface="Maven Pro"/>
              <a:sym typeface="Maven Pro"/>
            </a:endParaRPr>
          </a:p>
          <a:p>
            <a:pPr indent="-307975" lvl="0" marL="457200" rtl="0" algn="l">
              <a:spcBef>
                <a:spcPts val="1200"/>
              </a:spcBef>
              <a:spcAft>
                <a:spcPts val="0"/>
              </a:spcAft>
              <a:buClr>
                <a:srgbClr val="F8F8F8"/>
              </a:buClr>
              <a:buSzPts val="1250"/>
              <a:buFont typeface="Maven Pro"/>
              <a:buChar char="-"/>
            </a:pPr>
            <a:r>
              <a:rPr b="1" lang="en" sz="1250">
                <a:solidFill>
                  <a:srgbClr val="F8F8F8"/>
                </a:solidFill>
                <a:highlight>
                  <a:srgbClr val="1D1C1D"/>
                </a:highlight>
                <a:latin typeface="Maven Pro"/>
                <a:ea typeface="Maven Pro"/>
                <a:cs typeface="Maven Pro"/>
                <a:sym typeface="Maven Pro"/>
              </a:rPr>
              <a:t>With sentiment feature, mean test error rate of  Apple’s  was 74.92, Pfizer;s was 20.43, American Airline’s was 530.42, Exxon’s was 565.90 and Zoom’s was 44518.51    </a:t>
            </a:r>
            <a:endParaRPr b="1" sz="1250">
              <a:solidFill>
                <a:srgbClr val="F8F8F8"/>
              </a:solidFill>
              <a:highlight>
                <a:srgbClr val="1D1C1D"/>
              </a:highlight>
              <a:latin typeface="Maven Pro"/>
              <a:ea typeface="Maven Pro"/>
              <a:cs typeface="Maven Pro"/>
              <a:sym typeface="Maven Pro"/>
            </a:endParaRPr>
          </a:p>
          <a:p>
            <a:pPr indent="0" lvl="0" marL="0" rtl="0" algn="l">
              <a:spcBef>
                <a:spcPts val="1200"/>
              </a:spcBef>
              <a:spcAft>
                <a:spcPts val="0"/>
              </a:spcAft>
              <a:buSzPts val="275"/>
              <a:buNone/>
            </a:pPr>
            <a:r>
              <a:rPr b="1" lang="en" sz="1250">
                <a:solidFill>
                  <a:srgbClr val="F8F8F8"/>
                </a:solidFill>
                <a:highlight>
                  <a:srgbClr val="1D1C1D"/>
                </a:highlight>
                <a:latin typeface="Maven Pro"/>
                <a:ea typeface="Maven Pro"/>
                <a:cs typeface="Maven Pro"/>
                <a:sym typeface="Maven Pro"/>
              </a:rPr>
              <a:t>What event occurred in the media caused these signals.</a:t>
            </a:r>
            <a:endParaRPr b="1" sz="1250">
              <a:solidFill>
                <a:srgbClr val="F8F8F8"/>
              </a:solidFill>
              <a:highlight>
                <a:srgbClr val="1D1C1D"/>
              </a:highlight>
              <a:latin typeface="Maven Pro"/>
              <a:ea typeface="Maven Pro"/>
              <a:cs typeface="Maven Pro"/>
              <a:sym typeface="Maven Pro"/>
            </a:endParaRPr>
          </a:p>
          <a:p>
            <a:pPr indent="-307975" lvl="0" marL="457200" rtl="0" algn="l">
              <a:spcBef>
                <a:spcPts val="1200"/>
              </a:spcBef>
              <a:spcAft>
                <a:spcPts val="0"/>
              </a:spcAft>
              <a:buClr>
                <a:srgbClr val="F8F8F8"/>
              </a:buClr>
              <a:buSzPts val="1250"/>
              <a:buFont typeface="Maven Pro"/>
              <a:buChar char="-"/>
            </a:pPr>
            <a:r>
              <a:rPr b="1" lang="en" sz="1250">
                <a:solidFill>
                  <a:srgbClr val="F8F8F8"/>
                </a:solidFill>
                <a:highlight>
                  <a:srgbClr val="1D1C1D"/>
                </a:highlight>
                <a:latin typeface="Maven Pro"/>
                <a:ea typeface="Maven Pro"/>
                <a:cs typeface="Maven Pro"/>
                <a:sym typeface="Maven Pro"/>
              </a:rPr>
              <a:t>During the time period that was discussed the main event that occurred causing shifts in the data was COVID-19 pandemic</a:t>
            </a:r>
            <a:endParaRPr b="1" sz="1250">
              <a:solidFill>
                <a:srgbClr val="F8F8F8"/>
              </a:solidFill>
              <a:highlight>
                <a:srgbClr val="1D1C1D"/>
              </a:highlight>
              <a:latin typeface="Maven Pro"/>
              <a:ea typeface="Maven Pro"/>
              <a:cs typeface="Maven Pro"/>
              <a:sym typeface="Maven Pro"/>
            </a:endParaRPr>
          </a:p>
          <a:p>
            <a:pPr indent="0" lvl="0" marL="0" rtl="0" algn="l">
              <a:spcBef>
                <a:spcPts val="1200"/>
              </a:spcBef>
              <a:spcAft>
                <a:spcPts val="0"/>
              </a:spcAft>
              <a:buSzPts val="275"/>
              <a:buNone/>
            </a:pPr>
            <a:r>
              <a:t/>
            </a:r>
            <a:endParaRPr sz="1025"/>
          </a:p>
          <a:p>
            <a:pPr indent="0" lvl="0" marL="0" rtl="0" algn="l">
              <a:spcBef>
                <a:spcPts val="1200"/>
              </a:spcBef>
              <a:spcAft>
                <a:spcPts val="1200"/>
              </a:spcAft>
              <a:buSzPts val="275"/>
              <a:buNone/>
            </a:pPr>
            <a:r>
              <a:t/>
            </a:r>
            <a:endParaRPr sz="325"/>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33"/>
          <p:cNvPicPr preferRelativeResize="0"/>
          <p:nvPr/>
        </p:nvPicPr>
        <p:blipFill rotWithShape="1">
          <a:blip r:embed="rId3">
            <a:alphaModFix/>
          </a:blip>
          <a:srcRect b="10386" l="0" r="0" t="0"/>
          <a:stretch/>
        </p:blipFill>
        <p:spPr>
          <a:xfrm>
            <a:off x="0" y="0"/>
            <a:ext cx="9144000" cy="5143500"/>
          </a:xfrm>
          <a:prstGeom prst="rect">
            <a:avLst/>
          </a:prstGeom>
          <a:noFill/>
          <a:ln>
            <a:noFill/>
          </a:ln>
        </p:spPr>
      </p:pic>
      <p:sp>
        <p:nvSpPr>
          <p:cNvPr id="408" name="Google Shape;408;p33"/>
          <p:cNvSpPr txBox="1"/>
          <p:nvPr>
            <p:ph type="title"/>
          </p:nvPr>
        </p:nvSpPr>
        <p:spPr>
          <a:xfrm>
            <a:off x="345775" y="131825"/>
            <a:ext cx="7030500" cy="63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Our Discovery</a:t>
            </a:r>
            <a:endParaRPr>
              <a:solidFill>
                <a:srgbClr val="FFFFFF"/>
              </a:solidFill>
            </a:endParaRPr>
          </a:p>
        </p:txBody>
      </p:sp>
      <p:sp>
        <p:nvSpPr>
          <p:cNvPr id="409" name="Google Shape;409;p33"/>
          <p:cNvSpPr txBox="1"/>
          <p:nvPr>
            <p:ph idx="1" type="body"/>
          </p:nvPr>
        </p:nvSpPr>
        <p:spPr>
          <a:xfrm>
            <a:off x="124000" y="551150"/>
            <a:ext cx="8679600" cy="4245900"/>
          </a:xfrm>
          <a:prstGeom prst="rect">
            <a:avLst/>
          </a:prstGeom>
        </p:spPr>
        <p:txBody>
          <a:bodyPr anchorCtr="0" anchor="t" bIns="91425" lIns="91425" spcFirstLastPara="1" rIns="91425" wrap="square" tIns="91425">
            <a:normAutofit fontScale="25000" lnSpcReduction="20000"/>
          </a:bodyPr>
          <a:lstStyle/>
          <a:p>
            <a:pPr indent="-307975" lvl="0" marL="457200" rtl="0" algn="l">
              <a:spcBef>
                <a:spcPts val="0"/>
              </a:spcBef>
              <a:spcAft>
                <a:spcPts val="0"/>
              </a:spcAft>
              <a:buClr>
                <a:schemeClr val="lt1"/>
              </a:buClr>
              <a:buSzPct val="100000"/>
              <a:buFont typeface="Maven Pro"/>
              <a:buChar char="●"/>
            </a:pPr>
            <a:r>
              <a:rPr b="1" lang="en" sz="5000">
                <a:solidFill>
                  <a:schemeClr val="lt1"/>
                </a:solidFill>
                <a:latin typeface="Maven Pro"/>
                <a:ea typeface="Maven Pro"/>
                <a:cs typeface="Maven Pro"/>
                <a:sym typeface="Maven Pro"/>
              </a:rPr>
              <a:t>W</a:t>
            </a:r>
            <a:r>
              <a:rPr b="1" lang="en" sz="5000">
                <a:solidFill>
                  <a:schemeClr val="lt1"/>
                </a:solidFill>
                <a:latin typeface="Maven Pro"/>
                <a:ea typeface="Maven Pro"/>
                <a:cs typeface="Maven Pro"/>
                <a:sym typeface="Maven Pro"/>
              </a:rPr>
              <a:t>hat are your findings of the news media's contribution in the stock market volatility over past three-four years?</a:t>
            </a:r>
            <a:endParaRPr b="1" sz="5000">
              <a:solidFill>
                <a:schemeClr val="lt1"/>
              </a:solidFill>
              <a:latin typeface="Maven Pro"/>
              <a:ea typeface="Maven Pro"/>
              <a:cs typeface="Maven Pro"/>
              <a:sym typeface="Maven Pro"/>
            </a:endParaRPr>
          </a:p>
          <a:p>
            <a:pPr indent="0" lvl="0" marL="0" rtl="0" algn="l">
              <a:spcBef>
                <a:spcPts val="1200"/>
              </a:spcBef>
              <a:spcAft>
                <a:spcPts val="0"/>
              </a:spcAft>
              <a:buNone/>
            </a:pPr>
            <a:r>
              <a:rPr b="1" lang="en" sz="5000">
                <a:solidFill>
                  <a:schemeClr val="lt1"/>
                </a:solidFill>
                <a:latin typeface="Maven Pro"/>
                <a:ea typeface="Maven Pro"/>
                <a:cs typeface="Maven Pro"/>
                <a:sym typeface="Maven Pro"/>
              </a:rPr>
              <a:t>          We used several features and academic research to figure out that media plays crucial role in market  volatility. We redefine sentiment and multivariate to extract data from news articles to see the affect on future prices of stocks.</a:t>
            </a:r>
            <a:endParaRPr b="1" sz="5000">
              <a:solidFill>
                <a:schemeClr val="lt1"/>
              </a:solidFill>
              <a:latin typeface="Maven Pro"/>
              <a:ea typeface="Maven Pro"/>
              <a:cs typeface="Maven Pro"/>
              <a:sym typeface="Maven Pro"/>
            </a:endParaRPr>
          </a:p>
          <a:p>
            <a:pPr indent="-307975" lvl="0" marL="457200" rtl="0" algn="l">
              <a:spcBef>
                <a:spcPts val="1200"/>
              </a:spcBef>
              <a:spcAft>
                <a:spcPts val="0"/>
              </a:spcAft>
              <a:buClr>
                <a:schemeClr val="lt1"/>
              </a:buClr>
              <a:buSzPct val="100000"/>
              <a:buFont typeface="Maven Pro"/>
              <a:buChar char="●"/>
            </a:pPr>
            <a:r>
              <a:rPr b="1" lang="en" sz="5000">
                <a:solidFill>
                  <a:schemeClr val="lt1"/>
                </a:solidFill>
                <a:latin typeface="Maven Pro"/>
                <a:ea typeface="Maven Pro"/>
                <a:cs typeface="Maven Pro"/>
                <a:sym typeface="Maven Pro"/>
              </a:rPr>
              <a:t> Is this a supervised or unsupervised learning task? what are data features and what is the target variable?</a:t>
            </a:r>
            <a:endParaRPr b="1" sz="5000">
              <a:solidFill>
                <a:schemeClr val="lt1"/>
              </a:solidFill>
              <a:latin typeface="Maven Pro"/>
              <a:ea typeface="Maven Pro"/>
              <a:cs typeface="Maven Pro"/>
              <a:sym typeface="Maven Pro"/>
            </a:endParaRPr>
          </a:p>
          <a:p>
            <a:pPr indent="0" lvl="0" marL="0" rtl="0" algn="l">
              <a:spcBef>
                <a:spcPts val="1200"/>
              </a:spcBef>
              <a:spcAft>
                <a:spcPts val="0"/>
              </a:spcAft>
              <a:buNone/>
            </a:pPr>
            <a:r>
              <a:rPr b="1" lang="en" sz="5000">
                <a:solidFill>
                  <a:schemeClr val="lt1"/>
                </a:solidFill>
                <a:latin typeface="Maven Pro"/>
                <a:ea typeface="Maven Pro"/>
                <a:cs typeface="Maven Pro"/>
                <a:sym typeface="Maven Pro"/>
              </a:rPr>
              <a:t>          This is supervised learning task since the data is provided with target variable is next day's price . </a:t>
            </a:r>
            <a:r>
              <a:rPr b="1" lang="en" sz="5000">
                <a:solidFill>
                  <a:srgbClr val="FFFF00"/>
                </a:solidFill>
                <a:latin typeface="Maven Pro"/>
                <a:ea typeface="Maven Pro"/>
                <a:cs typeface="Maven Pro"/>
                <a:sym typeface="Maven Pro"/>
              </a:rPr>
              <a:t>Data       features include parameters, prices,VIX, Sentiment, Closing Price and Volume.</a:t>
            </a:r>
            <a:endParaRPr b="1" sz="5000">
              <a:solidFill>
                <a:srgbClr val="FFFF00"/>
              </a:solidFill>
              <a:latin typeface="Maven Pro"/>
              <a:ea typeface="Maven Pro"/>
              <a:cs typeface="Maven Pro"/>
              <a:sym typeface="Maven Pro"/>
            </a:endParaRPr>
          </a:p>
          <a:p>
            <a:pPr indent="0" lvl="0" marL="0" rtl="0" algn="l">
              <a:spcBef>
                <a:spcPts val="1200"/>
              </a:spcBef>
              <a:spcAft>
                <a:spcPts val="0"/>
              </a:spcAft>
              <a:buNone/>
            </a:pPr>
            <a:r>
              <a:rPr b="1" lang="en" sz="5000">
                <a:solidFill>
                  <a:schemeClr val="lt1"/>
                </a:solidFill>
                <a:latin typeface="Maven Pro"/>
                <a:ea typeface="Maven Pro"/>
                <a:cs typeface="Maven Pro"/>
                <a:sym typeface="Maven Pro"/>
              </a:rPr>
              <a:t>  ●     How did the Machine learning play a  role in it?</a:t>
            </a:r>
            <a:endParaRPr b="1" sz="5000">
              <a:solidFill>
                <a:schemeClr val="lt1"/>
              </a:solidFill>
              <a:latin typeface="Maven Pro"/>
              <a:ea typeface="Maven Pro"/>
              <a:cs typeface="Maven Pro"/>
              <a:sym typeface="Maven Pro"/>
            </a:endParaRPr>
          </a:p>
          <a:p>
            <a:pPr indent="0" lvl="0" marL="0" rtl="0" algn="l">
              <a:spcBef>
                <a:spcPts val="1200"/>
              </a:spcBef>
              <a:spcAft>
                <a:spcPts val="0"/>
              </a:spcAft>
              <a:buNone/>
            </a:pPr>
            <a:r>
              <a:rPr b="1" lang="en" sz="5000">
                <a:solidFill>
                  <a:schemeClr val="lt1"/>
                </a:solidFill>
                <a:latin typeface="Maven Pro"/>
                <a:ea typeface="Maven Pro"/>
                <a:cs typeface="Maven Pro"/>
                <a:sym typeface="Maven Pro"/>
              </a:rPr>
              <a:t> 	In deep learning, a convolutional neural network is a class of deep neural networks, most commonly applied to analyzing visual imagery. They are also known as shift invariant or space invariant artificial neural networks, based on their shared-weights architecture and translation invariance characteristics. We repurposed it to multivarious signal to get readable result in order to incorporate the information from all features and identifies the features significant to predict the price for the next day.</a:t>
            </a:r>
            <a:endParaRPr b="1" sz="5000">
              <a:solidFill>
                <a:schemeClr val="lt1"/>
              </a:solidFill>
              <a:latin typeface="Maven Pro"/>
              <a:ea typeface="Maven Pro"/>
              <a:cs typeface="Maven Pro"/>
              <a:sym typeface="Maven Pro"/>
            </a:endParaRPr>
          </a:p>
          <a:p>
            <a:pPr indent="-307975" lvl="0" marL="457200" rtl="0" algn="l">
              <a:spcBef>
                <a:spcPts val="1200"/>
              </a:spcBef>
              <a:spcAft>
                <a:spcPts val="0"/>
              </a:spcAft>
              <a:buClr>
                <a:schemeClr val="lt1"/>
              </a:buClr>
              <a:buSzPct val="100000"/>
              <a:buFont typeface="Maven Pro"/>
              <a:buChar char="●"/>
            </a:pPr>
            <a:r>
              <a:rPr b="1" lang="en" sz="5000">
                <a:solidFill>
                  <a:schemeClr val="lt1"/>
                </a:solidFill>
                <a:latin typeface="Maven Pro"/>
                <a:ea typeface="Maven Pro"/>
                <a:cs typeface="Maven Pro"/>
                <a:sym typeface="Maven Pro"/>
              </a:rPr>
              <a:t>Which specific stock most affected by news media? </a:t>
            </a:r>
            <a:endParaRPr b="1" sz="5000">
              <a:solidFill>
                <a:schemeClr val="lt1"/>
              </a:solidFill>
              <a:latin typeface="Maven Pro"/>
              <a:ea typeface="Maven Pro"/>
              <a:cs typeface="Maven Pro"/>
              <a:sym typeface="Maven Pro"/>
            </a:endParaRPr>
          </a:p>
          <a:p>
            <a:pPr indent="457200" lvl="0" marL="0" rtl="0" algn="l">
              <a:spcBef>
                <a:spcPts val="1200"/>
              </a:spcBef>
              <a:spcAft>
                <a:spcPts val="0"/>
              </a:spcAft>
              <a:buNone/>
            </a:pPr>
            <a:r>
              <a:rPr b="1" lang="en" sz="5000">
                <a:solidFill>
                  <a:schemeClr val="lt1"/>
                </a:solidFill>
                <a:latin typeface="Maven Pro"/>
                <a:ea typeface="Maven Pro"/>
                <a:cs typeface="Maven Pro"/>
                <a:sym typeface="Maven Pro"/>
              </a:rPr>
              <a:t>Zoom was doing well during Covid-19 events till  On Aug. 20th 2020.  Zoom crashed tremendously .    </a:t>
            </a:r>
            <a:endParaRPr b="1" sz="5000">
              <a:solidFill>
                <a:schemeClr val="lt1"/>
              </a:solidFill>
              <a:latin typeface="Maven Pro"/>
              <a:ea typeface="Maven Pro"/>
              <a:cs typeface="Maven Pro"/>
              <a:sym typeface="Maven Pro"/>
            </a:endParaRPr>
          </a:p>
          <a:p>
            <a:pPr indent="-247650" lvl="0" marL="457200" rtl="0" algn="l">
              <a:spcBef>
                <a:spcPts val="1200"/>
              </a:spcBef>
              <a:spcAft>
                <a:spcPts val="0"/>
              </a:spcAft>
              <a:buClr>
                <a:srgbClr val="FFFFFF"/>
              </a:buClr>
              <a:buSzPct val="100000"/>
              <a:buFont typeface="Maven Pro"/>
              <a:buChar char="-"/>
            </a:pPr>
            <a:r>
              <a:t/>
            </a:r>
            <a:endParaRPr b="1" sz="1200">
              <a:solidFill>
                <a:srgbClr val="FFFFFF"/>
              </a:solidFill>
              <a:latin typeface="Maven Pro"/>
              <a:ea typeface="Maven Pro"/>
              <a:cs typeface="Maven Pro"/>
              <a:sym typeface="Maven Pro"/>
            </a:endParaRPr>
          </a:p>
          <a:p>
            <a:pPr indent="0" lvl="0" marL="0" rtl="0" algn="l">
              <a:spcBef>
                <a:spcPts val="0"/>
              </a:spcBef>
              <a:spcAft>
                <a:spcPts val="1200"/>
              </a:spcAft>
              <a:buNone/>
            </a:pPr>
            <a:r>
              <a:t/>
            </a:r>
            <a:endParaRPr b="1" sz="1400">
              <a:solidFill>
                <a:srgbClr val="FFFFFF"/>
              </a:solidFill>
              <a:latin typeface="Maven Pro"/>
              <a:ea typeface="Maven Pro"/>
              <a:cs typeface="Maven Pro"/>
              <a:sym typeface="Maven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34"/>
          <p:cNvSpPr txBox="1"/>
          <p:nvPr>
            <p:ph type="title"/>
          </p:nvPr>
        </p:nvSpPr>
        <p:spPr>
          <a:xfrm>
            <a:off x="72025" y="742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400"/>
              <a:t>Cherished Moments</a:t>
            </a:r>
            <a:endParaRPr b="0"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35"/>
          <p:cNvPicPr preferRelativeResize="0"/>
          <p:nvPr/>
        </p:nvPicPr>
        <p:blipFill>
          <a:blip r:embed="rId3">
            <a:alphaModFix/>
          </a:blip>
          <a:stretch>
            <a:fillRect/>
          </a:stretch>
        </p:blipFill>
        <p:spPr>
          <a:xfrm>
            <a:off x="2250" y="0"/>
            <a:ext cx="9144000" cy="5140965"/>
          </a:xfrm>
          <a:prstGeom prst="rect">
            <a:avLst/>
          </a:prstGeom>
          <a:noFill/>
          <a:ln>
            <a:noFill/>
          </a:ln>
        </p:spPr>
      </p:pic>
      <p:sp>
        <p:nvSpPr>
          <p:cNvPr id="420" name="Google Shape;420;p35"/>
          <p:cNvSpPr txBox="1"/>
          <p:nvPr>
            <p:ph type="title"/>
          </p:nvPr>
        </p:nvSpPr>
        <p:spPr>
          <a:xfrm>
            <a:off x="541100" y="3846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Questions and Discussion</a:t>
            </a: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15"/>
          <p:cNvPicPr preferRelativeResize="0"/>
          <p:nvPr/>
        </p:nvPicPr>
        <p:blipFill rotWithShape="1">
          <a:blip r:embed="rId3">
            <a:alphaModFix/>
          </a:blip>
          <a:srcRect b="9329" l="0" r="0" t="0"/>
          <a:stretch/>
        </p:blipFill>
        <p:spPr>
          <a:xfrm>
            <a:off x="0" y="0"/>
            <a:ext cx="9144000" cy="5143500"/>
          </a:xfrm>
          <a:prstGeom prst="rect">
            <a:avLst/>
          </a:prstGeom>
          <a:noFill/>
          <a:ln>
            <a:noFill/>
          </a:ln>
        </p:spPr>
      </p:pic>
      <p:sp>
        <p:nvSpPr>
          <p:cNvPr id="292" name="Google Shape;292;p15"/>
          <p:cNvSpPr txBox="1"/>
          <p:nvPr>
            <p:ph type="title"/>
          </p:nvPr>
        </p:nvSpPr>
        <p:spPr>
          <a:xfrm>
            <a:off x="351300" y="4080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Data Source</a:t>
            </a:r>
            <a:endParaRPr>
              <a:solidFill>
                <a:srgbClr val="000000"/>
              </a:solidFill>
            </a:endParaRPr>
          </a:p>
          <a:p>
            <a:pPr indent="0" lvl="0" marL="0" rtl="0" algn="l">
              <a:spcBef>
                <a:spcPts val="0"/>
              </a:spcBef>
              <a:spcAft>
                <a:spcPts val="0"/>
              </a:spcAft>
              <a:buNone/>
            </a:pPr>
            <a:r>
              <a:t/>
            </a:r>
            <a:endParaRPr/>
          </a:p>
        </p:txBody>
      </p:sp>
      <p:sp>
        <p:nvSpPr>
          <p:cNvPr id="293" name="Google Shape;293;p15"/>
          <p:cNvSpPr txBox="1"/>
          <p:nvPr>
            <p:ph idx="1" type="body"/>
          </p:nvPr>
        </p:nvSpPr>
        <p:spPr>
          <a:xfrm>
            <a:off x="617625" y="1356675"/>
            <a:ext cx="7030500" cy="3385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500">
                <a:solidFill>
                  <a:srgbClr val="000000"/>
                </a:solidFill>
                <a:latin typeface="Maven Pro"/>
                <a:ea typeface="Maven Pro"/>
                <a:cs typeface="Maven Pro"/>
                <a:sym typeface="Maven Pro"/>
              </a:rPr>
              <a:t>Trade Bot Advisor utilizes customized class(Stockscrub) to gather data from the </a:t>
            </a:r>
            <a:r>
              <a:rPr b="1" lang="en" sz="1500">
                <a:solidFill>
                  <a:srgbClr val="000000"/>
                </a:solidFill>
                <a:latin typeface="Maven Pro"/>
                <a:ea typeface="Maven Pro"/>
                <a:cs typeface="Maven Pro"/>
                <a:sym typeface="Maven Pro"/>
              </a:rPr>
              <a:t>following features and their sources to make its predictions</a:t>
            </a:r>
            <a:r>
              <a:rPr b="1" lang="en" sz="1500">
                <a:solidFill>
                  <a:srgbClr val="000000"/>
                </a:solidFill>
                <a:latin typeface="Maven Pro"/>
                <a:ea typeface="Maven Pro"/>
                <a:cs typeface="Maven Pro"/>
                <a:sym typeface="Maven Pro"/>
              </a:rPr>
              <a:t>:</a:t>
            </a:r>
            <a:endParaRPr b="1" sz="1500">
              <a:solidFill>
                <a:srgbClr val="000000"/>
              </a:solidFill>
              <a:latin typeface="Maven Pro"/>
              <a:ea typeface="Maven Pro"/>
              <a:cs typeface="Maven Pro"/>
              <a:sym typeface="Maven Pro"/>
            </a:endParaRPr>
          </a:p>
          <a:p>
            <a:pPr indent="0" lvl="0" marL="0" rtl="0" algn="l">
              <a:spcBef>
                <a:spcPts val="0"/>
              </a:spcBef>
              <a:spcAft>
                <a:spcPts val="0"/>
              </a:spcAft>
              <a:buNone/>
            </a:pPr>
            <a:r>
              <a:t/>
            </a:r>
            <a:endParaRPr b="1" sz="1500">
              <a:solidFill>
                <a:srgbClr val="000000"/>
              </a:solidFill>
              <a:latin typeface="Maven Pro"/>
              <a:ea typeface="Maven Pro"/>
              <a:cs typeface="Maven Pro"/>
              <a:sym typeface="Maven Pro"/>
            </a:endParaRPr>
          </a:p>
          <a:p>
            <a:pPr indent="-323850" lvl="0" marL="457200" rtl="0" algn="l">
              <a:spcBef>
                <a:spcPts val="0"/>
              </a:spcBef>
              <a:spcAft>
                <a:spcPts val="0"/>
              </a:spcAft>
              <a:buClr>
                <a:srgbClr val="000000"/>
              </a:buClr>
              <a:buSzPts val="1500"/>
              <a:buFont typeface="Maven Pro"/>
              <a:buChar char="-"/>
            </a:pPr>
            <a:r>
              <a:rPr b="1" lang="en" sz="1500">
                <a:solidFill>
                  <a:srgbClr val="000000"/>
                </a:solidFill>
                <a:latin typeface="Maven Pro"/>
                <a:ea typeface="Maven Pro"/>
                <a:cs typeface="Maven Pro"/>
                <a:sym typeface="Maven Pro"/>
              </a:rPr>
              <a:t>Sentiment Scores (GoogleNews API, Newspaper3k API, LM dictionary)</a:t>
            </a:r>
            <a:endParaRPr b="1" sz="1500">
              <a:solidFill>
                <a:srgbClr val="000000"/>
              </a:solidFill>
              <a:latin typeface="Maven Pro"/>
              <a:ea typeface="Maven Pro"/>
              <a:cs typeface="Maven Pro"/>
              <a:sym typeface="Maven Pro"/>
            </a:endParaRPr>
          </a:p>
          <a:p>
            <a:pPr indent="0" lvl="0" marL="457200" rtl="0" algn="l">
              <a:spcBef>
                <a:spcPts val="0"/>
              </a:spcBef>
              <a:spcAft>
                <a:spcPts val="0"/>
              </a:spcAft>
              <a:buNone/>
            </a:pPr>
            <a:r>
              <a:t/>
            </a:r>
            <a:endParaRPr b="1" sz="1500">
              <a:solidFill>
                <a:srgbClr val="000000"/>
              </a:solidFill>
              <a:latin typeface="Maven Pro"/>
              <a:ea typeface="Maven Pro"/>
              <a:cs typeface="Maven Pro"/>
              <a:sym typeface="Maven Pro"/>
            </a:endParaRPr>
          </a:p>
          <a:p>
            <a:pPr indent="-323850" lvl="0" marL="457200" rtl="0" algn="l">
              <a:spcBef>
                <a:spcPts val="0"/>
              </a:spcBef>
              <a:spcAft>
                <a:spcPts val="0"/>
              </a:spcAft>
              <a:buClr>
                <a:srgbClr val="000000"/>
              </a:buClr>
              <a:buSzPts val="1500"/>
              <a:buFont typeface="Maven Pro"/>
              <a:buChar char="-"/>
            </a:pPr>
            <a:r>
              <a:rPr b="1" lang="en" sz="1500">
                <a:solidFill>
                  <a:srgbClr val="000000"/>
                </a:solidFill>
                <a:latin typeface="Maven Pro"/>
                <a:ea typeface="Maven Pro"/>
                <a:cs typeface="Maven Pro"/>
                <a:sym typeface="Maven Pro"/>
              </a:rPr>
              <a:t>VIX indicator (Quandl API )</a:t>
            </a:r>
            <a:endParaRPr b="1" sz="1500">
              <a:solidFill>
                <a:srgbClr val="000000"/>
              </a:solidFill>
              <a:latin typeface="Maven Pro"/>
              <a:ea typeface="Maven Pro"/>
              <a:cs typeface="Maven Pro"/>
              <a:sym typeface="Maven Pro"/>
            </a:endParaRPr>
          </a:p>
          <a:p>
            <a:pPr indent="0" lvl="0" marL="457200" rtl="0" algn="l">
              <a:spcBef>
                <a:spcPts val="0"/>
              </a:spcBef>
              <a:spcAft>
                <a:spcPts val="0"/>
              </a:spcAft>
              <a:buNone/>
            </a:pPr>
            <a:r>
              <a:t/>
            </a:r>
            <a:endParaRPr b="1" sz="1500">
              <a:solidFill>
                <a:srgbClr val="000000"/>
              </a:solidFill>
              <a:latin typeface="Maven Pro"/>
              <a:ea typeface="Maven Pro"/>
              <a:cs typeface="Maven Pro"/>
              <a:sym typeface="Maven Pro"/>
            </a:endParaRPr>
          </a:p>
          <a:p>
            <a:pPr indent="-323850" lvl="0" marL="457200" rtl="0" algn="l">
              <a:spcBef>
                <a:spcPts val="0"/>
              </a:spcBef>
              <a:spcAft>
                <a:spcPts val="0"/>
              </a:spcAft>
              <a:buClr>
                <a:srgbClr val="000000"/>
              </a:buClr>
              <a:buSzPts val="1500"/>
              <a:buFont typeface="Maven Pro"/>
              <a:buChar char="-"/>
            </a:pPr>
            <a:r>
              <a:rPr b="1" lang="en" sz="1500">
                <a:solidFill>
                  <a:srgbClr val="000000"/>
                </a:solidFill>
                <a:latin typeface="Maven Pro"/>
                <a:ea typeface="Maven Pro"/>
                <a:cs typeface="Maven Pro"/>
                <a:sym typeface="Maven Pro"/>
              </a:rPr>
              <a:t>Stock price </a:t>
            </a:r>
            <a:r>
              <a:rPr b="1" lang="en" sz="1500">
                <a:solidFill>
                  <a:srgbClr val="000000"/>
                </a:solidFill>
                <a:latin typeface="Maven Pro"/>
                <a:ea typeface="Maven Pro"/>
                <a:cs typeface="Maven Pro"/>
                <a:sym typeface="Maven Pro"/>
              </a:rPr>
              <a:t>(AlphaVantage API)</a:t>
            </a:r>
            <a:endParaRPr b="1" sz="1500">
              <a:solidFill>
                <a:srgbClr val="000000"/>
              </a:solidFill>
              <a:latin typeface="Maven Pro"/>
              <a:ea typeface="Maven Pro"/>
              <a:cs typeface="Maven Pro"/>
              <a:sym typeface="Maven Pro"/>
            </a:endParaRPr>
          </a:p>
          <a:p>
            <a:pPr indent="0" lvl="0" marL="457200" rtl="0" algn="l">
              <a:spcBef>
                <a:spcPts val="0"/>
              </a:spcBef>
              <a:spcAft>
                <a:spcPts val="0"/>
              </a:spcAft>
              <a:buNone/>
            </a:pPr>
            <a:r>
              <a:t/>
            </a:r>
            <a:endParaRPr b="1" sz="1500">
              <a:solidFill>
                <a:srgbClr val="000000"/>
              </a:solidFill>
              <a:latin typeface="Maven Pro"/>
              <a:ea typeface="Maven Pro"/>
              <a:cs typeface="Maven Pro"/>
              <a:sym typeface="Maven Pro"/>
            </a:endParaRPr>
          </a:p>
          <a:p>
            <a:pPr indent="-323850" lvl="0" marL="457200" rtl="0" algn="l">
              <a:spcBef>
                <a:spcPts val="0"/>
              </a:spcBef>
              <a:spcAft>
                <a:spcPts val="0"/>
              </a:spcAft>
              <a:buClr>
                <a:srgbClr val="000000"/>
              </a:buClr>
              <a:buSzPts val="1500"/>
              <a:buFont typeface="Maven Pro"/>
              <a:buChar char="-"/>
            </a:pPr>
            <a:r>
              <a:rPr b="1" lang="en" sz="1500">
                <a:solidFill>
                  <a:srgbClr val="000000"/>
                </a:solidFill>
                <a:latin typeface="Maven Pro"/>
                <a:ea typeface="Maven Pro"/>
                <a:cs typeface="Maven Pro"/>
                <a:sym typeface="Maven Pro"/>
              </a:rPr>
              <a:t>Volume (AlphaVantage API)</a:t>
            </a:r>
            <a:endParaRPr b="1" sz="1500">
              <a:solidFill>
                <a:srgbClr val="000000"/>
              </a:solidFill>
              <a:latin typeface="Maven Pro"/>
              <a:ea typeface="Maven Pro"/>
              <a:cs typeface="Maven Pro"/>
              <a:sym typeface="Maven Pro"/>
            </a:endParaRPr>
          </a:p>
          <a:p>
            <a:pPr indent="0" lvl="0" marL="457200" rtl="0" algn="l">
              <a:spcBef>
                <a:spcPts val="0"/>
              </a:spcBef>
              <a:spcAft>
                <a:spcPts val="0"/>
              </a:spcAft>
              <a:buNone/>
            </a:pPr>
            <a:r>
              <a:t/>
            </a:r>
            <a:endParaRPr b="1" sz="1500">
              <a:solidFill>
                <a:srgbClr val="000000"/>
              </a:solidFill>
              <a:latin typeface="Maven Pro"/>
              <a:ea typeface="Maven Pro"/>
              <a:cs typeface="Maven Pro"/>
              <a:sym typeface="Maven Pro"/>
            </a:endParaRPr>
          </a:p>
          <a:p>
            <a:pPr indent="-323850" lvl="0" marL="457200" rtl="0" algn="l">
              <a:spcBef>
                <a:spcPts val="0"/>
              </a:spcBef>
              <a:spcAft>
                <a:spcPts val="0"/>
              </a:spcAft>
              <a:buClr>
                <a:srgbClr val="000000"/>
              </a:buClr>
              <a:buSzPts val="1500"/>
              <a:buFont typeface="Maven Pro"/>
              <a:buChar char="-"/>
            </a:pPr>
            <a:r>
              <a:rPr b="1" lang="en" sz="1500">
                <a:solidFill>
                  <a:srgbClr val="000000"/>
                </a:solidFill>
                <a:latin typeface="Maven Pro"/>
                <a:ea typeface="Maven Pro"/>
                <a:cs typeface="Maven Pro"/>
                <a:sym typeface="Maven Pro"/>
              </a:rPr>
              <a:t>S&amp;P500 Beta Indicator (Yahoo finance API)</a:t>
            </a:r>
            <a:endParaRPr b="1" sz="1500">
              <a:solidFill>
                <a:srgbClr val="000000"/>
              </a:solidFill>
              <a:latin typeface="Maven Pro"/>
              <a:ea typeface="Maven Pro"/>
              <a:cs typeface="Maven Pro"/>
              <a:sym typeface="Maven Pro"/>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99" name="Google Shape;299;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0" name="Google Shape;300;p16"/>
          <p:cNvPicPr preferRelativeResize="0"/>
          <p:nvPr/>
        </p:nvPicPr>
        <p:blipFill>
          <a:blip r:embed="rId3">
            <a:alphaModFix/>
          </a:blip>
          <a:stretch>
            <a:fillRect/>
          </a:stretch>
        </p:blipFill>
        <p:spPr>
          <a:xfrm>
            <a:off x="486775" y="99900"/>
            <a:ext cx="8010825" cy="496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4" name="Shape 304"/>
        <p:cNvGrpSpPr/>
        <p:nvPr/>
      </p:nvGrpSpPr>
      <p:grpSpPr>
        <a:xfrm>
          <a:off x="0" y="0"/>
          <a:ext cx="0" cy="0"/>
          <a:chOff x="0" y="0"/>
          <a:chExt cx="0" cy="0"/>
        </a:xfrm>
      </p:grpSpPr>
      <p:pic>
        <p:nvPicPr>
          <p:cNvPr id="305" name="Google Shape;305;p17"/>
          <p:cNvPicPr preferRelativeResize="0"/>
          <p:nvPr/>
        </p:nvPicPr>
        <p:blipFill rotWithShape="1">
          <a:blip r:embed="rId4">
            <a:alphaModFix/>
          </a:blip>
          <a:srcRect b="9329" l="0" r="0" t="0"/>
          <a:stretch/>
        </p:blipFill>
        <p:spPr>
          <a:xfrm>
            <a:off x="0" y="0"/>
            <a:ext cx="9144000" cy="5143500"/>
          </a:xfrm>
          <a:prstGeom prst="rect">
            <a:avLst/>
          </a:prstGeom>
          <a:noFill/>
          <a:ln>
            <a:noFill/>
          </a:ln>
        </p:spPr>
      </p:pic>
      <p:sp>
        <p:nvSpPr>
          <p:cNvPr id="306" name="Google Shape;306;p17"/>
          <p:cNvSpPr txBox="1"/>
          <p:nvPr>
            <p:ph type="title"/>
          </p:nvPr>
        </p:nvSpPr>
        <p:spPr>
          <a:xfrm>
            <a:off x="330650" y="3598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Cleaning Data</a:t>
            </a:r>
            <a:endParaRPr>
              <a:solidFill>
                <a:srgbClr val="000000"/>
              </a:solidFill>
            </a:endParaRPr>
          </a:p>
        </p:txBody>
      </p:sp>
      <p:sp>
        <p:nvSpPr>
          <p:cNvPr id="307" name="Google Shape;307;p17"/>
          <p:cNvSpPr txBox="1"/>
          <p:nvPr>
            <p:ph idx="1" type="body"/>
          </p:nvPr>
        </p:nvSpPr>
        <p:spPr>
          <a:xfrm>
            <a:off x="330650" y="1049825"/>
            <a:ext cx="8136600" cy="37905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0"/>
              </a:spcBef>
              <a:spcAft>
                <a:spcPts val="0"/>
              </a:spcAft>
              <a:buNone/>
            </a:pPr>
            <a:r>
              <a:rPr b="1" lang="en" sz="1500">
                <a:solidFill>
                  <a:srgbClr val="000000"/>
                </a:solidFill>
                <a:latin typeface="Maven Pro"/>
                <a:ea typeface="Maven Pro"/>
                <a:cs typeface="Maven Pro"/>
                <a:sym typeface="Maven Pro"/>
              </a:rPr>
              <a:t>We used multiple APIs such as Yahoo FinanceAPI, Google News API , Quandl API, and Alphadvantage API to pull </a:t>
            </a:r>
            <a:r>
              <a:rPr b="1" lang="en" sz="1500">
                <a:solidFill>
                  <a:srgbClr val="000000"/>
                </a:solidFill>
                <a:latin typeface="Maven Pro"/>
                <a:ea typeface="Maven Pro"/>
                <a:cs typeface="Maven Pro"/>
                <a:sym typeface="Maven Pro"/>
              </a:rPr>
              <a:t>necessary</a:t>
            </a:r>
            <a:r>
              <a:rPr b="1" lang="en" sz="1500">
                <a:solidFill>
                  <a:srgbClr val="000000"/>
                </a:solidFill>
                <a:latin typeface="Maven Pro"/>
                <a:ea typeface="Maven Pro"/>
                <a:cs typeface="Maven Pro"/>
                <a:sym typeface="Maven Pro"/>
              </a:rPr>
              <a:t> data. Thereafter, duplicate were </a:t>
            </a:r>
            <a:r>
              <a:rPr b="1" lang="en" sz="1500">
                <a:solidFill>
                  <a:srgbClr val="000000"/>
                </a:solidFill>
                <a:latin typeface="Maven Pro"/>
                <a:ea typeface="Maven Pro"/>
                <a:cs typeface="Maven Pro"/>
                <a:sym typeface="Maven Pro"/>
              </a:rPr>
              <a:t>removed </a:t>
            </a:r>
            <a:r>
              <a:rPr b="1" lang="en" sz="1500">
                <a:solidFill>
                  <a:srgbClr val="000000"/>
                </a:solidFill>
                <a:latin typeface="Maven Pro"/>
                <a:ea typeface="Maven Pro"/>
                <a:cs typeface="Maven Pro"/>
                <a:sym typeface="Maven Pro"/>
              </a:rPr>
              <a:t>using links (as links are unique identifiers).</a:t>
            </a:r>
            <a:endParaRPr b="1" sz="1500">
              <a:solidFill>
                <a:srgbClr val="000000"/>
              </a:solidFill>
              <a:latin typeface="Maven Pro"/>
              <a:ea typeface="Maven Pro"/>
              <a:cs typeface="Maven Pro"/>
              <a:sym typeface="Maven Pro"/>
            </a:endParaRPr>
          </a:p>
          <a:p>
            <a:pPr indent="0" lvl="0" marL="457200" rtl="0" algn="l">
              <a:spcBef>
                <a:spcPts val="0"/>
              </a:spcBef>
              <a:spcAft>
                <a:spcPts val="0"/>
              </a:spcAft>
              <a:buNone/>
            </a:pPr>
            <a:r>
              <a:t/>
            </a:r>
            <a:endParaRPr b="1" sz="1500">
              <a:solidFill>
                <a:srgbClr val="000000"/>
              </a:solidFill>
              <a:latin typeface="Maven Pro"/>
              <a:ea typeface="Maven Pro"/>
              <a:cs typeface="Maven Pro"/>
              <a:sym typeface="Maven Pro"/>
            </a:endParaRPr>
          </a:p>
          <a:p>
            <a:pPr indent="-316706" lvl="0" marL="457200" rtl="0" algn="l">
              <a:spcBef>
                <a:spcPts val="0"/>
              </a:spcBef>
              <a:spcAft>
                <a:spcPts val="0"/>
              </a:spcAft>
              <a:buClr>
                <a:srgbClr val="000000"/>
              </a:buClr>
              <a:buSzPct val="100000"/>
              <a:buFont typeface="Maven Pro"/>
              <a:buChar char="-"/>
            </a:pPr>
            <a:r>
              <a:rPr b="1" lang="en" sz="1500">
                <a:solidFill>
                  <a:srgbClr val="000000"/>
                </a:solidFill>
                <a:latin typeface="Maven Pro"/>
                <a:ea typeface="Maven Pro"/>
                <a:cs typeface="Maven Pro"/>
                <a:sym typeface="Maven Pro"/>
              </a:rPr>
              <a:t>In order to achieve the desired historical data from the  S&amp;P 500, we used a Yahoo Finance API to extract specific relevant data.</a:t>
            </a:r>
            <a:endParaRPr b="1" sz="1500">
              <a:solidFill>
                <a:srgbClr val="000000"/>
              </a:solidFill>
              <a:latin typeface="Maven Pro"/>
              <a:ea typeface="Maven Pro"/>
              <a:cs typeface="Maven Pro"/>
              <a:sym typeface="Maven Pro"/>
            </a:endParaRPr>
          </a:p>
          <a:p>
            <a:pPr indent="0" lvl="0" marL="457200" rtl="0" algn="l">
              <a:spcBef>
                <a:spcPts val="0"/>
              </a:spcBef>
              <a:spcAft>
                <a:spcPts val="0"/>
              </a:spcAft>
              <a:buNone/>
            </a:pPr>
            <a:r>
              <a:t/>
            </a:r>
            <a:endParaRPr b="1" sz="1500">
              <a:solidFill>
                <a:srgbClr val="000000"/>
              </a:solidFill>
              <a:latin typeface="Maven Pro"/>
              <a:ea typeface="Maven Pro"/>
              <a:cs typeface="Maven Pro"/>
              <a:sym typeface="Maven Pro"/>
            </a:endParaRPr>
          </a:p>
          <a:p>
            <a:pPr indent="-316706" lvl="0" marL="457200" rtl="0" algn="l">
              <a:spcBef>
                <a:spcPts val="0"/>
              </a:spcBef>
              <a:spcAft>
                <a:spcPts val="0"/>
              </a:spcAft>
              <a:buClr>
                <a:srgbClr val="000000"/>
              </a:buClr>
              <a:buSzPct val="100000"/>
              <a:buFont typeface="Maven Pro"/>
              <a:buChar char="-"/>
            </a:pPr>
            <a:r>
              <a:rPr b="1" lang="en" sz="1500">
                <a:solidFill>
                  <a:srgbClr val="000000"/>
                </a:solidFill>
                <a:latin typeface="Maven Pro"/>
                <a:ea typeface="Maven Pro"/>
                <a:cs typeface="Maven Pro"/>
                <a:sym typeface="Maven Pro"/>
              </a:rPr>
              <a:t>A unique class(StockScrub) was created to import, organize, and clean the data to organize  into a dataframe using a customized function </a:t>
            </a:r>
            <a:r>
              <a:rPr b="1" lang="en" sz="1500">
                <a:solidFill>
                  <a:srgbClr val="FF0000"/>
                </a:solidFill>
                <a:latin typeface="Maven Pro"/>
                <a:ea typeface="Maven Pro"/>
                <a:cs typeface="Maven Pro"/>
                <a:sym typeface="Maven Pro"/>
              </a:rPr>
              <a:t>get_compile()</a:t>
            </a:r>
            <a:r>
              <a:rPr b="1" lang="en" sz="1500">
                <a:solidFill>
                  <a:srgbClr val="000000"/>
                </a:solidFill>
                <a:latin typeface="Maven Pro"/>
                <a:ea typeface="Maven Pro"/>
                <a:cs typeface="Maven Pro"/>
                <a:sym typeface="Maven Pro"/>
              </a:rPr>
              <a:t> to combine all data retrieved from the APIs.</a:t>
            </a:r>
            <a:endParaRPr b="1" sz="1500">
              <a:solidFill>
                <a:srgbClr val="000000"/>
              </a:solidFill>
              <a:latin typeface="Maven Pro"/>
              <a:ea typeface="Maven Pro"/>
              <a:cs typeface="Maven Pro"/>
              <a:sym typeface="Maven Pro"/>
            </a:endParaRPr>
          </a:p>
          <a:p>
            <a:pPr indent="0" lvl="0" marL="457200" rtl="0" algn="l">
              <a:spcBef>
                <a:spcPts val="0"/>
              </a:spcBef>
              <a:spcAft>
                <a:spcPts val="0"/>
              </a:spcAft>
              <a:buNone/>
            </a:pPr>
            <a:r>
              <a:t/>
            </a:r>
            <a:endParaRPr b="1" sz="1500">
              <a:solidFill>
                <a:srgbClr val="000000"/>
              </a:solidFill>
              <a:latin typeface="Maven Pro"/>
              <a:ea typeface="Maven Pro"/>
              <a:cs typeface="Maven Pro"/>
              <a:sym typeface="Maven Pro"/>
            </a:endParaRPr>
          </a:p>
          <a:p>
            <a:pPr indent="-316706" lvl="0" marL="457200" rtl="0" algn="l">
              <a:spcBef>
                <a:spcPts val="0"/>
              </a:spcBef>
              <a:spcAft>
                <a:spcPts val="0"/>
              </a:spcAft>
              <a:buClr>
                <a:srgbClr val="000000"/>
              </a:buClr>
              <a:buSzPct val="100000"/>
              <a:buFont typeface="Maven Pro"/>
              <a:buChar char="-"/>
            </a:pPr>
            <a:r>
              <a:rPr b="1" lang="en" sz="1500">
                <a:solidFill>
                  <a:srgbClr val="000000"/>
                </a:solidFill>
                <a:latin typeface="Maven Pro"/>
                <a:ea typeface="Maven Pro"/>
                <a:cs typeface="Maven Pro"/>
                <a:sym typeface="Maven Pro"/>
              </a:rPr>
              <a:t>Finally, in order to compute sentiment scores we used Newspaper3k API to </a:t>
            </a:r>
            <a:r>
              <a:rPr b="1" lang="en" sz="1500">
                <a:solidFill>
                  <a:srgbClr val="000000"/>
                </a:solidFill>
                <a:latin typeface="Maven Pro"/>
                <a:ea typeface="Maven Pro"/>
                <a:cs typeface="Maven Pro"/>
                <a:sym typeface="Maven Pro"/>
              </a:rPr>
              <a:t>extract</a:t>
            </a:r>
            <a:r>
              <a:rPr b="1" lang="en" sz="1500">
                <a:solidFill>
                  <a:srgbClr val="000000"/>
                </a:solidFill>
                <a:latin typeface="Maven Pro"/>
                <a:ea typeface="Maven Pro"/>
                <a:cs typeface="Maven Pro"/>
                <a:sym typeface="Maven Pro"/>
              </a:rPr>
              <a:t> required content from the article links provided by Google API which was rather difficult using </a:t>
            </a:r>
            <a:r>
              <a:rPr b="1" lang="en" sz="1500">
                <a:solidFill>
                  <a:srgbClr val="FF0000"/>
                </a:solidFill>
                <a:latin typeface="Maven Pro"/>
                <a:ea typeface="Maven Pro"/>
                <a:cs typeface="Maven Pro"/>
                <a:sym typeface="Maven Pro"/>
              </a:rPr>
              <a:t>get.sentiment()</a:t>
            </a:r>
            <a:r>
              <a:rPr b="1" lang="en" sz="1500">
                <a:solidFill>
                  <a:srgbClr val="000000"/>
                </a:solidFill>
                <a:latin typeface="Maven Pro"/>
                <a:ea typeface="Maven Pro"/>
                <a:cs typeface="Maven Pro"/>
                <a:sym typeface="Maven Pro"/>
              </a:rPr>
              <a:t> function of the Stockscrub class</a:t>
            </a:r>
            <a:r>
              <a:rPr lang="en" sz="1100">
                <a:solidFill>
                  <a:srgbClr val="000000"/>
                </a:solidFill>
                <a:latin typeface="Arial"/>
                <a:ea typeface="Arial"/>
                <a:cs typeface="Arial"/>
                <a:sym typeface="Arial"/>
              </a:rPr>
              <a:t>.</a:t>
            </a:r>
            <a:r>
              <a:rPr b="1" lang="en" sz="1500">
                <a:solidFill>
                  <a:srgbClr val="000000"/>
                </a:solidFill>
                <a:latin typeface="Maven Pro"/>
                <a:ea typeface="Maven Pro"/>
                <a:cs typeface="Maven Pro"/>
                <a:sym typeface="Maven Pro"/>
              </a:rPr>
              <a:t> . Manual </a:t>
            </a:r>
            <a:r>
              <a:rPr b="1" lang="en" sz="1500">
                <a:solidFill>
                  <a:srgbClr val="000000"/>
                </a:solidFill>
                <a:latin typeface="Maven Pro"/>
                <a:ea typeface="Maven Pro"/>
                <a:cs typeface="Maven Pro"/>
                <a:sym typeface="Maven Pro"/>
              </a:rPr>
              <a:t>tokenization</a:t>
            </a:r>
            <a:r>
              <a:rPr b="1" lang="en" sz="1500">
                <a:solidFill>
                  <a:srgbClr val="000000"/>
                </a:solidFill>
                <a:latin typeface="Maven Pro"/>
                <a:ea typeface="Maven Pro"/>
                <a:cs typeface="Maven Pro"/>
                <a:sym typeface="Maven Pro"/>
              </a:rPr>
              <a:t> was required to produce articles without NLTK using regular expressions. LM </a:t>
            </a:r>
            <a:r>
              <a:rPr b="1" lang="en" sz="1500">
                <a:solidFill>
                  <a:srgbClr val="000000"/>
                </a:solidFill>
                <a:latin typeface="Maven Pro"/>
                <a:ea typeface="Maven Pro"/>
                <a:cs typeface="Maven Pro"/>
                <a:sym typeface="Maven Pro"/>
              </a:rPr>
              <a:t>Dictionary</a:t>
            </a:r>
            <a:r>
              <a:rPr b="1" lang="en" sz="1500">
                <a:solidFill>
                  <a:srgbClr val="000000"/>
                </a:solidFill>
                <a:latin typeface="Maven Pro"/>
                <a:ea typeface="Maven Pro"/>
                <a:cs typeface="Maven Pro"/>
                <a:sym typeface="Maven Pro"/>
              </a:rPr>
              <a:t> was used to clean various sentiment using specific financial stopwords. </a:t>
            </a:r>
            <a:endParaRPr b="1" sz="1500">
              <a:solidFill>
                <a:srgbClr val="000000"/>
              </a:solidFill>
              <a:latin typeface="Maven Pro"/>
              <a:ea typeface="Maven Pro"/>
              <a:cs typeface="Maven Pro"/>
              <a:sym typeface="Maven Pro"/>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b="1" sz="1500">
              <a:solidFill>
                <a:srgbClr val="000000"/>
              </a:solidFill>
              <a:latin typeface="Maven Pro"/>
              <a:ea typeface="Maven Pro"/>
              <a:cs typeface="Maven Pro"/>
              <a:sym typeface="Maven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13" name="Google Shape;313;p1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4" name="Google Shape;314;p18"/>
          <p:cNvPicPr preferRelativeResize="0"/>
          <p:nvPr/>
        </p:nvPicPr>
        <p:blipFill>
          <a:blip r:embed="rId3">
            <a:alphaModFix/>
          </a:blip>
          <a:stretch>
            <a:fillRect/>
          </a:stretch>
        </p:blipFill>
        <p:spPr>
          <a:xfrm>
            <a:off x="0" y="598583"/>
            <a:ext cx="9143999" cy="4352384"/>
          </a:xfrm>
          <a:prstGeom prst="rect">
            <a:avLst/>
          </a:prstGeom>
          <a:noFill/>
          <a:ln>
            <a:noFill/>
          </a:ln>
        </p:spPr>
      </p:pic>
      <p:sp>
        <p:nvSpPr>
          <p:cNvPr id="315" name="Google Shape;315;p18"/>
          <p:cNvSpPr txBox="1"/>
          <p:nvPr/>
        </p:nvSpPr>
        <p:spPr>
          <a:xfrm>
            <a:off x="991800" y="-119425"/>
            <a:ext cx="7342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latin typeface="Nunito"/>
                <a:ea typeface="Nunito"/>
                <a:cs typeface="Nunito"/>
                <a:sym typeface="Nunito"/>
              </a:rPr>
              <a:t>Code to Clean Data</a:t>
            </a:r>
            <a:endParaRPr b="1" sz="3000">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Apple’s dataframe</a:t>
            </a:r>
            <a:endParaRPr/>
          </a:p>
        </p:txBody>
      </p:sp>
      <p:pic>
        <p:nvPicPr>
          <p:cNvPr id="321" name="Google Shape;321;p19"/>
          <p:cNvPicPr preferRelativeResize="0"/>
          <p:nvPr/>
        </p:nvPicPr>
        <p:blipFill>
          <a:blip r:embed="rId3">
            <a:alphaModFix/>
          </a:blip>
          <a:stretch>
            <a:fillRect/>
          </a:stretch>
        </p:blipFill>
        <p:spPr>
          <a:xfrm>
            <a:off x="1103700" y="1224125"/>
            <a:ext cx="7179473" cy="37687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327" name="Google Shape;327;p20"/>
          <p:cNvSpPr txBox="1"/>
          <p:nvPr>
            <p:ph type="title"/>
          </p:nvPr>
        </p:nvSpPr>
        <p:spPr>
          <a:xfrm>
            <a:off x="351300" y="3178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Sentiment</a:t>
            </a:r>
            <a:r>
              <a:rPr lang="en">
                <a:solidFill>
                  <a:srgbClr val="000000"/>
                </a:solidFill>
              </a:rPr>
              <a:t> Analysis</a:t>
            </a:r>
            <a:endParaRPr>
              <a:solidFill>
                <a:srgbClr val="000000"/>
              </a:solidFill>
            </a:endParaRPr>
          </a:p>
        </p:txBody>
      </p:sp>
      <p:sp>
        <p:nvSpPr>
          <p:cNvPr id="328" name="Google Shape;328;p20"/>
          <p:cNvSpPr txBox="1"/>
          <p:nvPr>
            <p:ph idx="1" type="body"/>
          </p:nvPr>
        </p:nvSpPr>
        <p:spPr>
          <a:xfrm>
            <a:off x="351300" y="1126550"/>
            <a:ext cx="5153100" cy="12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00"/>
                </a:solidFill>
                <a:latin typeface="Maven Pro"/>
                <a:ea typeface="Maven Pro"/>
                <a:cs typeface="Maven Pro"/>
                <a:sym typeface="Maven Pro"/>
              </a:rPr>
              <a:t>Terms in finance can vary in meaning depending on the context: </a:t>
            </a:r>
            <a:endParaRPr b="1" sz="1500">
              <a:solidFill>
                <a:srgbClr val="000000"/>
              </a:solidFill>
              <a:latin typeface="Maven Pro"/>
              <a:ea typeface="Maven Pro"/>
              <a:cs typeface="Maven Pro"/>
              <a:sym typeface="Maven Pro"/>
            </a:endParaRPr>
          </a:p>
          <a:p>
            <a:pPr indent="0" lvl="0" marL="0" rtl="0" algn="l">
              <a:spcBef>
                <a:spcPts val="0"/>
              </a:spcBef>
              <a:spcAft>
                <a:spcPts val="0"/>
              </a:spcAft>
              <a:buNone/>
            </a:pPr>
            <a:r>
              <a:t/>
            </a:r>
            <a:endParaRPr b="1" sz="1500">
              <a:solidFill>
                <a:srgbClr val="000000"/>
              </a:solidFill>
              <a:latin typeface="Maven Pro"/>
              <a:ea typeface="Maven Pro"/>
              <a:cs typeface="Maven Pro"/>
              <a:sym typeface="Maven Pro"/>
            </a:endParaRPr>
          </a:p>
          <a:p>
            <a:pPr indent="0" lvl="0" marL="0" rtl="0" algn="l">
              <a:spcBef>
                <a:spcPts val="0"/>
              </a:spcBef>
              <a:spcAft>
                <a:spcPts val="0"/>
              </a:spcAft>
              <a:buNone/>
            </a:pPr>
            <a:r>
              <a:rPr b="1" lang="en" sz="1500">
                <a:solidFill>
                  <a:srgbClr val="000000"/>
                </a:solidFill>
                <a:latin typeface="Maven Pro"/>
                <a:ea typeface="Maven Pro"/>
                <a:cs typeface="Maven Pro"/>
                <a:sym typeface="Maven Pro"/>
              </a:rPr>
              <a:t>-	We used the LM Dictionary to provide a refined sentiment score since standard methods prove to be inefficient.</a:t>
            </a:r>
            <a:endParaRPr b="1" sz="1500">
              <a:solidFill>
                <a:srgbClr val="000000"/>
              </a:solidFill>
              <a:latin typeface="Maven Pro"/>
              <a:ea typeface="Maven Pro"/>
              <a:cs typeface="Maven Pro"/>
              <a:sym typeface="Maven Pro"/>
            </a:endParaRPr>
          </a:p>
          <a:p>
            <a:pPr indent="0" lvl="0" marL="0" rtl="0" algn="l">
              <a:spcBef>
                <a:spcPts val="0"/>
              </a:spcBef>
              <a:spcAft>
                <a:spcPts val="0"/>
              </a:spcAft>
              <a:buNone/>
            </a:pPr>
            <a:r>
              <a:t/>
            </a:r>
            <a:endParaRPr b="1" sz="1500">
              <a:solidFill>
                <a:srgbClr val="000000"/>
              </a:solidFill>
              <a:latin typeface="Maven Pro"/>
              <a:ea typeface="Maven Pro"/>
              <a:cs typeface="Maven Pro"/>
              <a:sym typeface="Maven Pro"/>
            </a:endParaRPr>
          </a:p>
          <a:p>
            <a:pPr indent="0" lvl="0" marL="457200" rtl="0" algn="l">
              <a:spcBef>
                <a:spcPts val="0"/>
              </a:spcBef>
              <a:spcAft>
                <a:spcPts val="0"/>
              </a:spcAft>
              <a:buNone/>
            </a:pPr>
            <a:r>
              <a:t/>
            </a:r>
            <a:endParaRPr b="1" sz="1500">
              <a:solidFill>
                <a:srgbClr val="000000"/>
              </a:solidFill>
              <a:latin typeface="Maven Pro"/>
              <a:ea typeface="Maven Pro"/>
              <a:cs typeface="Maven Pro"/>
              <a:sym typeface="Maven Pro"/>
            </a:endParaRPr>
          </a:p>
          <a:p>
            <a:pPr indent="0" lvl="0" marL="0" rtl="0" algn="l">
              <a:spcBef>
                <a:spcPts val="0"/>
              </a:spcBef>
              <a:spcAft>
                <a:spcPts val="0"/>
              </a:spcAft>
              <a:buNone/>
            </a:pPr>
            <a:r>
              <a:t/>
            </a:r>
            <a:endParaRPr b="1" sz="1500">
              <a:solidFill>
                <a:srgbClr val="000000"/>
              </a:solidFill>
              <a:latin typeface="Maven Pro"/>
              <a:ea typeface="Maven Pro"/>
              <a:cs typeface="Maven Pro"/>
              <a:sym typeface="Maven Pro"/>
            </a:endParaRPr>
          </a:p>
          <a:p>
            <a:pPr indent="0" lvl="0" marL="0" rtl="0" algn="l">
              <a:spcBef>
                <a:spcPts val="0"/>
              </a:spcBef>
              <a:spcAft>
                <a:spcPts val="1200"/>
              </a:spcAft>
              <a:buNone/>
            </a:pPr>
            <a:r>
              <a:t/>
            </a:r>
            <a:endParaRPr sz="1500"/>
          </a:p>
        </p:txBody>
      </p:sp>
      <p:sp>
        <p:nvSpPr>
          <p:cNvPr id="329" name="Google Shape;329;p20"/>
          <p:cNvSpPr txBox="1"/>
          <p:nvPr/>
        </p:nvSpPr>
        <p:spPr>
          <a:xfrm>
            <a:off x="351300" y="3108175"/>
            <a:ext cx="3248100" cy="946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rgbClr val="000000"/>
              </a:buClr>
              <a:buSzPts val="1500"/>
              <a:buFont typeface="Maven Pro"/>
              <a:buChar char="-"/>
            </a:pPr>
            <a:r>
              <a:rPr b="1" lang="en" sz="1500">
                <a:latin typeface="Maven Pro"/>
                <a:ea typeface="Maven Pro"/>
                <a:cs typeface="Maven Pro"/>
                <a:sym typeface="Maven Pro"/>
              </a:rPr>
              <a:t>Ex: “decrease” in dividends or “decrease” in overall expenses</a:t>
            </a:r>
            <a:endParaRPr>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21"/>
          <p:cNvPicPr preferRelativeResize="0"/>
          <p:nvPr/>
        </p:nvPicPr>
        <p:blipFill>
          <a:blip r:embed="rId3">
            <a:alphaModFix/>
          </a:blip>
          <a:stretch>
            <a:fillRect/>
          </a:stretch>
        </p:blipFill>
        <p:spPr>
          <a:xfrm>
            <a:off x="4060" y="0"/>
            <a:ext cx="9135880" cy="5143500"/>
          </a:xfrm>
          <a:prstGeom prst="rect">
            <a:avLst/>
          </a:prstGeom>
          <a:noFill/>
          <a:ln>
            <a:noFill/>
          </a:ln>
        </p:spPr>
      </p:pic>
      <p:sp>
        <p:nvSpPr>
          <p:cNvPr id="335" name="Google Shape;335;p21"/>
          <p:cNvSpPr txBox="1"/>
          <p:nvPr>
            <p:ph type="title"/>
          </p:nvPr>
        </p:nvSpPr>
        <p:spPr>
          <a:xfrm>
            <a:off x="689450" y="256375"/>
            <a:ext cx="7030500" cy="56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Sentiment Analysis Cont. </a:t>
            </a:r>
            <a:endParaRPr>
              <a:solidFill>
                <a:srgbClr val="000000"/>
              </a:solidFill>
            </a:endParaRPr>
          </a:p>
        </p:txBody>
      </p:sp>
      <p:sp>
        <p:nvSpPr>
          <p:cNvPr id="336" name="Google Shape;336;p21"/>
          <p:cNvSpPr txBox="1"/>
          <p:nvPr>
            <p:ph idx="1" type="body"/>
          </p:nvPr>
        </p:nvSpPr>
        <p:spPr>
          <a:xfrm>
            <a:off x="401600" y="920425"/>
            <a:ext cx="3021300" cy="1428000"/>
          </a:xfrm>
          <a:prstGeom prst="rect">
            <a:avLst/>
          </a:prstGeom>
        </p:spPr>
        <p:txBody>
          <a:bodyPr anchorCtr="0" anchor="t" bIns="91425" lIns="91425" spcFirstLastPara="1" rIns="91425" wrap="square" tIns="91425">
            <a:noAutofit/>
          </a:bodyPr>
          <a:lstStyle/>
          <a:p>
            <a:pPr indent="-323850" lvl="0" marL="457200" rtl="0" algn="l">
              <a:lnSpc>
                <a:spcPct val="105000"/>
              </a:lnSpc>
              <a:spcBef>
                <a:spcPts val="0"/>
              </a:spcBef>
              <a:spcAft>
                <a:spcPts val="0"/>
              </a:spcAft>
              <a:buClr>
                <a:srgbClr val="000000"/>
              </a:buClr>
              <a:buSzPts val="1500"/>
              <a:buFont typeface="Maven Pro"/>
              <a:buChar char="-"/>
            </a:pPr>
            <a:r>
              <a:rPr b="1" lang="en" sz="1500">
                <a:solidFill>
                  <a:srgbClr val="000000"/>
                </a:solidFill>
                <a:latin typeface="Maven Pro"/>
                <a:ea typeface="Maven Pro"/>
                <a:cs typeface="Maven Pro"/>
                <a:sym typeface="Maven Pro"/>
              </a:rPr>
              <a:t>The Newspaper3k API was utilized to extract articles from links generated from GoogleNews API</a:t>
            </a:r>
            <a:endParaRPr b="1" sz="1500">
              <a:solidFill>
                <a:srgbClr val="000000"/>
              </a:solidFill>
              <a:latin typeface="Maven Pro"/>
              <a:ea typeface="Maven Pro"/>
              <a:cs typeface="Maven Pro"/>
              <a:sym typeface="Maven Pro"/>
            </a:endParaRPr>
          </a:p>
          <a:p>
            <a:pPr indent="0" lvl="0" marL="457200" rtl="0" algn="l">
              <a:lnSpc>
                <a:spcPct val="105000"/>
              </a:lnSpc>
              <a:spcBef>
                <a:spcPts val="0"/>
              </a:spcBef>
              <a:spcAft>
                <a:spcPts val="0"/>
              </a:spcAft>
              <a:buNone/>
            </a:pPr>
            <a:r>
              <a:t/>
            </a:r>
            <a:endParaRPr b="1" sz="1500">
              <a:solidFill>
                <a:srgbClr val="000000"/>
              </a:solidFill>
              <a:latin typeface="Maven Pro"/>
              <a:ea typeface="Maven Pro"/>
              <a:cs typeface="Maven Pro"/>
              <a:sym typeface="Maven Pro"/>
            </a:endParaRPr>
          </a:p>
          <a:p>
            <a:pPr indent="0" lvl="0" marL="0" rtl="0" algn="l">
              <a:lnSpc>
                <a:spcPct val="105000"/>
              </a:lnSpc>
              <a:spcBef>
                <a:spcPts val="0"/>
              </a:spcBef>
              <a:spcAft>
                <a:spcPts val="0"/>
              </a:spcAft>
              <a:buNone/>
            </a:pPr>
            <a:r>
              <a:t/>
            </a:r>
            <a:endParaRPr b="1" sz="1500"/>
          </a:p>
        </p:txBody>
      </p:sp>
      <p:sp>
        <p:nvSpPr>
          <p:cNvPr id="337" name="Google Shape;337;p21"/>
          <p:cNvSpPr txBox="1"/>
          <p:nvPr/>
        </p:nvSpPr>
        <p:spPr>
          <a:xfrm>
            <a:off x="267450" y="2286625"/>
            <a:ext cx="2475300" cy="1854900"/>
          </a:xfrm>
          <a:prstGeom prst="rect">
            <a:avLst/>
          </a:prstGeom>
          <a:noFill/>
          <a:ln>
            <a:noFill/>
          </a:ln>
        </p:spPr>
        <p:txBody>
          <a:bodyPr anchorCtr="0" anchor="t" bIns="91425" lIns="91425" spcFirstLastPara="1" rIns="91425" wrap="square" tIns="91425">
            <a:spAutoFit/>
          </a:bodyPr>
          <a:lstStyle/>
          <a:p>
            <a:pPr indent="-323850" lvl="0" marL="457200" rtl="0" algn="l">
              <a:lnSpc>
                <a:spcPct val="105000"/>
              </a:lnSpc>
              <a:spcBef>
                <a:spcPts val="0"/>
              </a:spcBef>
              <a:spcAft>
                <a:spcPts val="0"/>
              </a:spcAft>
              <a:buSzPts val="1500"/>
              <a:buFont typeface="Maven Pro"/>
              <a:buChar char="-"/>
            </a:pPr>
            <a:r>
              <a:rPr b="1" lang="en" sz="1500">
                <a:latin typeface="Maven Pro"/>
                <a:ea typeface="Maven Pro"/>
                <a:cs typeface="Maven Pro"/>
                <a:sym typeface="Maven Pro"/>
              </a:rPr>
              <a:t>Tokenization of articles was executed manually without nltk using regular expressions</a:t>
            </a:r>
            <a:endParaRPr b="1" sz="1500">
              <a:latin typeface="Maven Pro"/>
              <a:ea typeface="Maven Pro"/>
              <a:cs typeface="Maven Pro"/>
              <a:sym typeface="Maven Pro"/>
            </a:endParaRPr>
          </a:p>
          <a:p>
            <a:pPr indent="0" lvl="0" marL="0" rtl="0" algn="l">
              <a:lnSpc>
                <a:spcPct val="105000"/>
              </a:lnSpc>
              <a:spcBef>
                <a:spcPts val="0"/>
              </a:spcBef>
              <a:spcAft>
                <a:spcPts val="0"/>
              </a:spcAft>
              <a:buNone/>
            </a:pPr>
            <a:r>
              <a:t/>
            </a:r>
            <a:endParaRPr b="1" sz="1500">
              <a:solidFill>
                <a:schemeClr val="dk2"/>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338" name="Google Shape;338;p21"/>
          <p:cNvSpPr txBox="1"/>
          <p:nvPr/>
        </p:nvSpPr>
        <p:spPr>
          <a:xfrm>
            <a:off x="5288500" y="976625"/>
            <a:ext cx="3021300" cy="17277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Font typeface="Maven Pro"/>
              <a:buChar char="-"/>
            </a:pPr>
            <a:r>
              <a:rPr b="1" lang="en" sz="1500">
                <a:latin typeface="Maven Pro"/>
                <a:ea typeface="Maven Pro"/>
                <a:cs typeface="Maven Pro"/>
                <a:sym typeface="Maven Pro"/>
              </a:rPr>
              <a:t>LM used to compute various sentiment proportions (positive, negative, uncertainty,etc.)</a:t>
            </a:r>
            <a:endParaRPr b="1" sz="1500">
              <a:latin typeface="Maven Pro"/>
              <a:ea typeface="Maven Pro"/>
              <a:cs typeface="Maven Pro"/>
              <a:sym typeface="Maven Pro"/>
            </a:endParaRPr>
          </a:p>
          <a:p>
            <a:pPr indent="0" lvl="0" marL="0" rtl="0" algn="l">
              <a:spcBef>
                <a:spcPts val="0"/>
              </a:spcBef>
              <a:spcAft>
                <a:spcPts val="0"/>
              </a:spcAft>
              <a:buNone/>
            </a:pPr>
            <a:r>
              <a:t/>
            </a:r>
            <a:endParaRPr>
              <a:latin typeface="Nunito"/>
              <a:ea typeface="Nunito"/>
              <a:cs typeface="Nunito"/>
              <a:sym typeface="Nunito"/>
            </a:endParaRPr>
          </a:p>
        </p:txBody>
      </p:sp>
      <p:sp>
        <p:nvSpPr>
          <p:cNvPr id="339" name="Google Shape;339;p21"/>
          <p:cNvSpPr txBox="1"/>
          <p:nvPr/>
        </p:nvSpPr>
        <p:spPr>
          <a:xfrm>
            <a:off x="5380750" y="2423125"/>
            <a:ext cx="2836800" cy="1515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Maven Pro"/>
              <a:buChar char="-"/>
            </a:pPr>
            <a:r>
              <a:rPr b="1" lang="en" sz="1500">
                <a:latin typeface="Maven Pro"/>
                <a:ea typeface="Maven Pro"/>
                <a:cs typeface="Maven Pro"/>
                <a:sym typeface="Maven Pro"/>
              </a:rPr>
              <a:t>Results were compiled into a DataFrame object and stored for further use</a:t>
            </a:r>
            <a:endParaRPr b="1" sz="1500">
              <a:latin typeface="Maven Pro"/>
              <a:ea typeface="Maven Pro"/>
              <a:cs typeface="Maven Pro"/>
              <a:sym typeface="Maven Pro"/>
            </a:endParaRPr>
          </a:p>
          <a:p>
            <a:pPr indent="-317500" lvl="0" marL="457200" rtl="0" algn="l">
              <a:spcBef>
                <a:spcPts val="0"/>
              </a:spcBef>
              <a:spcAft>
                <a:spcPts val="0"/>
              </a:spcAft>
              <a:buSzPts val="1400"/>
              <a:buFont typeface="Nunito"/>
              <a:buChar char="-"/>
            </a:pPr>
            <a:r>
              <a:t/>
            </a:r>
            <a:endParaRPr>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